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00" r:id="rId1"/>
  </p:sldMasterIdLst>
  <p:sldIdLst>
    <p:sldId id="256" r:id="rId2"/>
    <p:sldId id="257" r:id="rId3"/>
    <p:sldId id="259" r:id="rId4"/>
    <p:sldId id="269" r:id="rId5"/>
    <p:sldId id="261" r:id="rId6"/>
    <p:sldId id="270" r:id="rId7"/>
    <p:sldId id="271" r:id="rId8"/>
    <p:sldId id="272" r:id="rId9"/>
    <p:sldId id="273" r:id="rId10"/>
    <p:sldId id="274" r:id="rId11"/>
    <p:sldId id="275" r:id="rId12"/>
    <p:sldId id="276" r:id="rId13"/>
    <p:sldId id="277" r:id="rId14"/>
    <p:sldId id="278" r:id="rId15"/>
    <p:sldId id="279" r:id="rId16"/>
    <p:sldId id="280" r:id="rId17"/>
    <p:sldId id="281" r:id="rId18"/>
    <p:sldId id="282" r:id="rId19"/>
    <p:sldId id="283" r:id="rId20"/>
    <p:sldId id="284" r:id="rId21"/>
    <p:sldId id="285" r:id="rId22"/>
    <p:sldId id="266" r:id="rId23"/>
    <p:sldId id="286" r:id="rId24"/>
    <p:sldId id="263" r:id="rId2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770"/>
    <p:restoredTop sz="95741"/>
  </p:normalViewPr>
  <p:slideViewPr>
    <p:cSldViewPr snapToGrid="0" snapToObjects="1">
      <p:cViewPr>
        <p:scale>
          <a:sx n="130" d="100"/>
          <a:sy n="130" d="100"/>
        </p:scale>
        <p:origin x="880" y="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CF81A-06A1-B8F1-024E-97544B9088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EDD1F1-5A41-3604-5195-E26EDCB59F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204124-3A27-984C-1257-D4A351F55F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6/3/23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5867F4-E62E-B32E-52B8-15BDD51368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0B409D-E218-F55A-E6B7-BAE0D8BA7A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513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8D2F9D-52D0-0EC9-08EA-DD81D985C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2BC545-670A-028F-FF55-FF8097A144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AE70AD-50F4-5553-BD96-C62CF4B0EA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6/3/23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0E5C12-101C-41AA-0384-0D4E277D6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E8CE87-060D-1A36-80F0-6495C7D971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4595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8AFF27C-BEAA-E6DA-A27D-ABDCA94E2C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32B246-75D3-3A11-60C4-8A62EEEB46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281802-E6F3-7F23-51E1-D13A131D78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6/3/23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257412-5705-DB7C-DE60-65C34691E5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7A02BA-57D6-88DA-8513-45A0C6CB6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1665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2B868D-7195-5896-3E89-1ABB605CDA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951526-7E72-7D20-60B5-410CE38F36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62108C-F750-2684-8D01-832E9F80E4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6/3/23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C9AC54-15EB-029A-7C92-7353CDDF1B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99B418-B506-AD84-F7A8-28F23B299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68484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3CA245-48BA-C205-309B-9CF24AB887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8B2D9B-7734-A1FE-4E9B-7EC97198D4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C9BD64-B635-AF28-5AE6-E31B4B1FE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6/3/23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1D5999-86D1-6104-CF2E-8D377A87E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3956D7-7195-28F8-64C1-6AFD2F3AC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961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51369A-0DED-929B-A880-6C85D710B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648FD-9D79-14F4-1E7B-9738A32709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22279E-63C3-7B5D-8022-E14D013DE2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409E66-1E0A-3E73-F21A-774E31C4DC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6/3/23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ED048A-C257-6CDD-6FCE-B1F0CCE5B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39F303-71EB-F569-FE61-91601E4AE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8420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0CC94B-6E7A-517B-6F66-D2EF6A0B93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916D08-A967-C133-F4AD-33E57EB6E3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DB555D-0164-6804-5052-143C25E484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1975DDC-FDAB-6F60-4798-C89B034396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34FDC20-7125-DF9A-C495-D1B6243E42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9CEA9F8-1F44-BA68-1654-9A23B8E7B3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pPr/>
              <a:t>6/3/23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F8DEED2-2BE2-B600-FCEB-7A13DB366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7A0C0A-DEA1-41C2-6278-D3BF1FA86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371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9FE72E-8A22-6D7A-6420-28A06B3F6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3BC692-83FE-9B70-CA29-F4361A3DB2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6/3/23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5AFF1B-0CB1-3DFA-11AC-99244F9F02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19E408-EAC9-B69B-E85B-6DA101D551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286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820E93-BF82-9C11-0DC4-6050C78B4F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6/3/23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4697443-29B4-C954-AE0A-AE3D5EBA9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43141C-B712-1E97-7F54-668A9DF32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1958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9EAD7-8387-49F3-BDD5-59594AF63E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4EC740-6401-E606-9491-1AED23CBDB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50C506-F49F-7C86-3D1B-3B6CCD6F1F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F43FBC-C8D8-1319-19EB-958D1EE24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6/3/23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C7D81C-93C5-D440-97F9-00F1502FF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9301DB-C495-2E55-98DA-AF1E1DB8C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9040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8DFCF9-AB3B-BDF7-96AB-DD78EB5DF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A1D2D5-7E9D-656D-FB2C-14CCC756EA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337869-9BAE-075A-952B-D4A2C3A4BD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D80940-17F5-2DBF-2D70-50AA365D31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6/3/23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86B90E-A3B6-9D69-66FC-4DDED33404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1F08D4-210B-629B-18B1-B5B8DEAEE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3356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EBD1D6-6BA3-E112-A187-188EAADDB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0C1486-A07A-751C-3688-A8A840BF75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7F95D5-F1F0-F0AB-B0DF-577AFEF78E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898F52-2787-4BA2-BBBC-9395E9F86D50}" type="datetimeFigureOut">
              <a:rPr lang="en-US" smtClean="0"/>
              <a:pPr/>
              <a:t>6/3/23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5A03C0-DECE-FFD5-92B6-40FAB4B892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D4777F-44B3-4909-44AD-24B53576D8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8B8A27-DF03-4546-BA93-21C967D57E5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562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  <p:sldLayoutId id="2147483807" r:id="rId7"/>
    <p:sldLayoutId id="2147483808" r:id="rId8"/>
    <p:sldLayoutId id="2147483809" r:id="rId9"/>
    <p:sldLayoutId id="2147483810" r:id="rId10"/>
    <p:sldLayoutId id="214748381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cyberactive.bellevue.edu/webapps/blackboard/content/listContent.jsp?course_id=_516947_1&amp;content_id=_14346520_1&amp;mode=reset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iplt20.com/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 Fill">
            <a:extLst>
              <a:ext uri="{FF2B5EF4-FFF2-40B4-BE49-F238E27FC236}">
                <a16:creationId xmlns:a16="http://schemas.microsoft.com/office/drawing/2014/main" id="{C7D023E4-8DE1-436E-9847-ED6A4B4B0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8" y="0"/>
            <a:ext cx="914171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Color Cover">
            <a:extLst>
              <a:ext uri="{FF2B5EF4-FFF2-40B4-BE49-F238E27FC236}">
                <a16:creationId xmlns:a16="http://schemas.microsoft.com/office/drawing/2014/main" id="{8B2B1708-8CE4-4A20-94F5-55118AE2CB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8" y="0"/>
            <a:ext cx="914171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F9866A9-B167-4D75-8F7F-360025AD6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7167"/>
            <a:ext cx="9141714" cy="3490956"/>
            <a:chOff x="651279" y="598259"/>
            <a:chExt cx="10889442" cy="5680742"/>
          </a:xfrm>
        </p:grpSpPr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C2DD07C1-6CFB-48E5-AD0E-AC091042BB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Color">
              <a:extLst>
                <a:ext uri="{FF2B5EF4-FFF2-40B4-BE49-F238E27FC236}">
                  <a16:creationId xmlns:a16="http://schemas.microsoft.com/office/drawing/2014/main" id="{F9A8FC0F-BD29-4D9A-ABF1-D75E3A2691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609C642E-B381-F2D4-C069-4940540DEE6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482" b="2234"/>
          <a:stretch/>
        </p:blipFill>
        <p:spPr>
          <a:xfrm>
            <a:off x="5102735" y="2431051"/>
            <a:ext cx="3547660" cy="1995898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E27AF472-EAE3-4572-AB69-B92BD10DBC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3" y="0"/>
            <a:ext cx="9141717" cy="6858000"/>
            <a:chOff x="0" y="0"/>
            <a:chExt cx="12188952" cy="6858000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F4DB9D2-6215-420C-874C-82EADF8C6C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1F003139-C97C-44FA-B139-32E4DFDCE9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CE4DD6E-8CEA-45EE-B630-DBC22144D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4372F7F-AA3C-470B-AA61-7C35B7722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34B605BF-D199-43DD-9328-E99F2ADFC6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5D42A77-7336-4A35-8922-8098A16AA2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7401EE7D-B85D-4C10-AB8C-71884EFB11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72FDE2F-8AE5-E070-6072-DB95D455DD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2281" y="1014574"/>
            <a:ext cx="4225148" cy="2226769"/>
          </a:xfrm>
        </p:spPr>
        <p:txBody>
          <a:bodyPr anchor="ctr">
            <a:normAutofit/>
          </a:bodyPr>
          <a:lstStyle/>
          <a:p>
            <a:pPr algn="l"/>
            <a:r>
              <a:rPr lang="en-US" sz="2400" b="1" i="0" dirty="0">
                <a:solidFill>
                  <a:schemeClr val="accent2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IPL 2022 EDA Analysis</a:t>
            </a:r>
            <a:endParaRPr lang="en-US" sz="2400" dirty="0">
              <a:solidFill>
                <a:schemeClr val="accent2">
                  <a:lumMod val="50000"/>
                </a:schemeClr>
              </a:solidFill>
              <a:latin typeface="Tw Cen MT" panose="020B0602020104020603" pitchFamily="34" charset="77"/>
              <a:cs typeface="Segoe UI" panose="020B0502040204020203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98766A-F2C9-2168-FD89-07A6393F2A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2281" y="3640633"/>
            <a:ext cx="4223562" cy="2487212"/>
          </a:xfrm>
        </p:spPr>
        <p:txBody>
          <a:bodyPr anchor="ctr">
            <a:normAutofit/>
          </a:bodyPr>
          <a:lstStyle/>
          <a:p>
            <a:pPr algn="l"/>
            <a:r>
              <a:rPr lang="en-US" dirty="0">
                <a:solidFill>
                  <a:schemeClr val="tx2"/>
                </a:solidFill>
                <a:latin typeface="Tw Cen MT" panose="020B0602020104020603" pitchFamily="34" charset="77"/>
                <a:cs typeface="Segoe UI" panose="020B0502040204020203" pitchFamily="34" charset="0"/>
              </a:rPr>
              <a:t>Term Project: </a:t>
            </a:r>
            <a:r>
              <a:rPr lang="en-US" dirty="0">
                <a:solidFill>
                  <a:schemeClr val="tx2"/>
                </a:solidFill>
                <a:latin typeface="Tw Cen MT" panose="020B0602020104020603" pitchFamily="34" charset="77"/>
                <a:cs typeface="Segoe UI" panose="020B0502040204020203" pitchFamily="34" charset="0"/>
                <a:hlinkClick r:id="rId3" tooltip="Collapse DSC530-T301 Data Exploration and Analysis (2235-1)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DSC530-T301 Data Exploration and Analysis (2235-1)</a:t>
            </a:r>
            <a:endParaRPr lang="en-US" dirty="0">
              <a:solidFill>
                <a:schemeClr val="tx2"/>
              </a:solidFill>
              <a:latin typeface="Tw Cen MT" panose="020B0602020104020603" pitchFamily="34" charset="77"/>
              <a:cs typeface="Segoe UI" panose="020B0502040204020203" pitchFamily="34" charset="0"/>
            </a:endParaRPr>
          </a:p>
          <a:p>
            <a:pPr algn="l"/>
            <a:endParaRPr lang="en-US" dirty="0">
              <a:solidFill>
                <a:schemeClr val="tx2"/>
              </a:solidFill>
              <a:latin typeface="Tw Cen MT" panose="020B0602020104020603" pitchFamily="34" charset="77"/>
              <a:cs typeface="Segoe UI" panose="020B0502040204020203" pitchFamily="34" charset="0"/>
            </a:endParaRPr>
          </a:p>
          <a:p>
            <a:pPr algn="l"/>
            <a:r>
              <a:rPr lang="en-US" dirty="0" err="1">
                <a:solidFill>
                  <a:schemeClr val="tx2"/>
                </a:solidFill>
                <a:latin typeface="Tw Cen MT" panose="020B0602020104020603" pitchFamily="34" charset="77"/>
                <a:cs typeface="Segoe UI" panose="020B0502040204020203" pitchFamily="34" charset="0"/>
              </a:rPr>
              <a:t>Rajib</a:t>
            </a:r>
            <a:r>
              <a:rPr lang="en-US" dirty="0">
                <a:solidFill>
                  <a:schemeClr val="tx2"/>
                </a:solidFill>
                <a:latin typeface="Tw Cen MT" panose="020B0602020104020603" pitchFamily="34" charset="77"/>
                <a:cs typeface="Segoe UI" panose="020B0502040204020203" pitchFamily="34" charset="0"/>
              </a:rPr>
              <a:t> Ratan </a:t>
            </a:r>
            <a:r>
              <a:rPr lang="en-US" dirty="0" err="1">
                <a:solidFill>
                  <a:schemeClr val="tx2"/>
                </a:solidFill>
                <a:latin typeface="Tw Cen MT" panose="020B0602020104020603" pitchFamily="34" charset="77"/>
                <a:cs typeface="Segoe UI" panose="020B0502040204020203" pitchFamily="34" charset="0"/>
              </a:rPr>
              <a:t>Samanta</a:t>
            </a:r>
            <a:endParaRPr lang="en-US" dirty="0">
              <a:solidFill>
                <a:schemeClr val="tx2"/>
              </a:solidFill>
              <a:latin typeface="Tw Cen MT" panose="020B0602020104020603" pitchFamily="34" charset="77"/>
              <a:cs typeface="Segoe UI" panose="020B0502040204020203" pitchFamily="34" charset="0"/>
            </a:endParaRPr>
          </a:p>
          <a:p>
            <a:pPr algn="l"/>
            <a:r>
              <a:rPr lang="en-US" dirty="0">
                <a:solidFill>
                  <a:schemeClr val="tx2"/>
                </a:solidFill>
                <a:latin typeface="Tw Cen MT" panose="020B0602020104020603" pitchFamily="34" charset="77"/>
                <a:cs typeface="Segoe UI" panose="020B0502040204020203" pitchFamily="34" charset="0"/>
              </a:rPr>
              <a:t>Date : 03-Jun-2023</a:t>
            </a:r>
          </a:p>
        </p:txBody>
      </p:sp>
    </p:spTree>
    <p:extLst>
      <p:ext uri="{BB962C8B-B14F-4D97-AF65-F5344CB8AC3E}">
        <p14:creationId xmlns:p14="http://schemas.microsoft.com/office/powerpoint/2010/main" val="30059439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Slide Background Fill">
            <a:extLst>
              <a:ext uri="{FF2B5EF4-FFF2-40B4-BE49-F238E27FC236}">
                <a16:creationId xmlns:a16="http://schemas.microsoft.com/office/drawing/2014/main" id="{44D65982-4F00-4330-8DAA-DE6A9E4D6D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9">
            <a:extLst>
              <a:ext uri="{FF2B5EF4-FFF2-40B4-BE49-F238E27FC236}">
                <a16:creationId xmlns:a16="http://schemas.microsoft.com/office/drawing/2014/main" id="{CF6A64B7-08F8-451E-AB41-DD048EBB1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136" y="0"/>
            <a:ext cx="9141711" cy="6858000"/>
            <a:chOff x="-2848" y="0"/>
            <a:chExt cx="12188949" cy="6858000"/>
          </a:xfrm>
        </p:grpSpPr>
        <p:sp>
          <p:nvSpPr>
            <p:cNvPr id="11" name="Color Cover">
              <a:extLst>
                <a:ext uri="{FF2B5EF4-FFF2-40B4-BE49-F238E27FC236}">
                  <a16:creationId xmlns:a16="http://schemas.microsoft.com/office/drawing/2014/main" id="{3F014940-3C31-41DA-9462-608F0FE2F7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5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Color Cover">
              <a:extLst>
                <a:ext uri="{FF2B5EF4-FFF2-40B4-BE49-F238E27FC236}">
                  <a16:creationId xmlns:a16="http://schemas.microsoft.com/office/drawing/2014/main" id="{64D15CF9-244C-462A-B208-009F99D2AB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6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1" name="Group 13">
            <a:extLst>
              <a:ext uri="{FF2B5EF4-FFF2-40B4-BE49-F238E27FC236}">
                <a16:creationId xmlns:a16="http://schemas.microsoft.com/office/drawing/2014/main" id="{2A4265DE-717D-44D8-8CC6-CDC0FB7E9C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8459" y="598259"/>
            <a:ext cx="8167081" cy="5680742"/>
            <a:chOff x="651279" y="598259"/>
            <a:chExt cx="10889442" cy="5680742"/>
          </a:xfrm>
        </p:grpSpPr>
        <p:sp>
          <p:nvSpPr>
            <p:cNvPr id="102" name="Color">
              <a:extLst>
                <a:ext uri="{FF2B5EF4-FFF2-40B4-BE49-F238E27FC236}">
                  <a16:creationId xmlns:a16="http://schemas.microsoft.com/office/drawing/2014/main" id="{07E6A074-4CF6-45A8-9C2F-4CB55B1AC6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3" name="Color">
              <a:extLst>
                <a:ext uri="{FF2B5EF4-FFF2-40B4-BE49-F238E27FC236}">
                  <a16:creationId xmlns:a16="http://schemas.microsoft.com/office/drawing/2014/main" id="{B8308CE3-E1EB-4E6A-AF73-FAA7DCDBA5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4" name="Group 17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3" y="0"/>
            <a:ext cx="9141717" cy="6858000"/>
            <a:chOff x="0" y="0"/>
            <a:chExt cx="12188952" cy="6858000"/>
          </a:xfrm>
        </p:grpSpPr>
        <p:sp>
          <p:nvSpPr>
            <p:cNvPr id="105" name="Freeform: Shape 18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6" name="Freeform: Shape 19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7" name="Freeform: Shape 20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8" name="Freeform: Shape 21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9" name="Freeform: Shape 22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0" name="Freeform: Shape 23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1" name="Freeform: Shape 24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876EB19-32DD-0F1D-8C16-AE064D976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459" y="598259"/>
            <a:ext cx="5562786" cy="599549"/>
          </a:xfrm>
        </p:spPr>
        <p:txBody>
          <a:bodyPr anchor="b">
            <a:normAutofit/>
          </a:bodyPr>
          <a:lstStyle/>
          <a:p>
            <a:r>
              <a:rPr lang="en-US" sz="2200" dirty="0">
                <a:solidFill>
                  <a:schemeClr val="bg1"/>
                </a:solidFill>
                <a:latin typeface="Tw Cen MT" panose="020B0602020104020603" pitchFamily="34" charset="77"/>
              </a:rPr>
              <a:t>Plot histogram for important variables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824D7A-7363-D81A-A6D8-F3C33B6A5556}"/>
              </a:ext>
            </a:extLst>
          </p:cNvPr>
          <p:cNvSpPr txBox="1"/>
          <p:nvPr/>
        </p:nvSpPr>
        <p:spPr>
          <a:xfrm>
            <a:off x="592813" y="1162368"/>
            <a:ext cx="7366709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>
              <a:lnSpc>
                <a:spcPct val="90000"/>
              </a:lnSpc>
              <a:spcBef>
                <a:spcPts val="750"/>
              </a:spcBef>
            </a:pPr>
            <a:r>
              <a:rPr lang="en-US" sz="16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d. </a:t>
            </a:r>
            <a:r>
              <a:rPr lang="en-US" sz="1600" b="1" dirty="0" err="1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second_ings_score</a:t>
            </a:r>
            <a:r>
              <a:rPr lang="en-US" sz="1600" b="1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 </a:t>
            </a:r>
            <a:r>
              <a:rPr lang="en-US" sz="16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: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9158B2D-E337-0629-A01C-229FB043EA31}"/>
              </a:ext>
            </a:extLst>
          </p:cNvPr>
          <p:cNvSpPr txBox="1"/>
          <p:nvPr/>
        </p:nvSpPr>
        <p:spPr>
          <a:xfrm>
            <a:off x="2086680" y="5324464"/>
            <a:ext cx="5673969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>
              <a:lnSpc>
                <a:spcPct val="90000"/>
              </a:lnSpc>
              <a:spcBef>
                <a:spcPts val="750"/>
              </a:spcBef>
            </a:pPr>
            <a:r>
              <a:rPr lang="en-US" sz="16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Above histogram shows that 2nd innings score mostly between 110 to 220 , below 100 we can consider as outlier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A3FA288-0909-C8AE-2872-815B6B88F0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1522" y="1652466"/>
            <a:ext cx="7886700" cy="2977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95132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Slide Background Fill">
            <a:extLst>
              <a:ext uri="{FF2B5EF4-FFF2-40B4-BE49-F238E27FC236}">
                <a16:creationId xmlns:a16="http://schemas.microsoft.com/office/drawing/2014/main" id="{44D65982-4F00-4330-8DAA-DE6A9E4D6D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9">
            <a:extLst>
              <a:ext uri="{FF2B5EF4-FFF2-40B4-BE49-F238E27FC236}">
                <a16:creationId xmlns:a16="http://schemas.microsoft.com/office/drawing/2014/main" id="{CF6A64B7-08F8-451E-AB41-DD048EBB1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136" y="0"/>
            <a:ext cx="9141711" cy="6858000"/>
            <a:chOff x="-2848" y="0"/>
            <a:chExt cx="12188949" cy="6858000"/>
          </a:xfrm>
        </p:grpSpPr>
        <p:sp>
          <p:nvSpPr>
            <p:cNvPr id="11" name="Color Cover">
              <a:extLst>
                <a:ext uri="{FF2B5EF4-FFF2-40B4-BE49-F238E27FC236}">
                  <a16:creationId xmlns:a16="http://schemas.microsoft.com/office/drawing/2014/main" id="{3F014940-3C31-41DA-9462-608F0FE2F7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5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Color Cover">
              <a:extLst>
                <a:ext uri="{FF2B5EF4-FFF2-40B4-BE49-F238E27FC236}">
                  <a16:creationId xmlns:a16="http://schemas.microsoft.com/office/drawing/2014/main" id="{64D15CF9-244C-462A-B208-009F99D2AB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6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1" name="Group 13">
            <a:extLst>
              <a:ext uri="{FF2B5EF4-FFF2-40B4-BE49-F238E27FC236}">
                <a16:creationId xmlns:a16="http://schemas.microsoft.com/office/drawing/2014/main" id="{2A4265DE-717D-44D8-8CC6-CDC0FB7E9C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8459" y="598259"/>
            <a:ext cx="8167081" cy="5680742"/>
            <a:chOff x="651279" y="598259"/>
            <a:chExt cx="10889442" cy="5680742"/>
          </a:xfrm>
        </p:grpSpPr>
        <p:sp>
          <p:nvSpPr>
            <p:cNvPr id="102" name="Color">
              <a:extLst>
                <a:ext uri="{FF2B5EF4-FFF2-40B4-BE49-F238E27FC236}">
                  <a16:creationId xmlns:a16="http://schemas.microsoft.com/office/drawing/2014/main" id="{07E6A074-4CF6-45A8-9C2F-4CB55B1AC6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3" name="Color">
              <a:extLst>
                <a:ext uri="{FF2B5EF4-FFF2-40B4-BE49-F238E27FC236}">
                  <a16:creationId xmlns:a16="http://schemas.microsoft.com/office/drawing/2014/main" id="{B8308CE3-E1EB-4E6A-AF73-FAA7DCDBA5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4" name="Group 17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3" y="0"/>
            <a:ext cx="9141717" cy="6858000"/>
            <a:chOff x="0" y="0"/>
            <a:chExt cx="12188952" cy="6858000"/>
          </a:xfrm>
        </p:grpSpPr>
        <p:sp>
          <p:nvSpPr>
            <p:cNvPr id="105" name="Freeform: Shape 18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6" name="Freeform: Shape 19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7" name="Freeform: Shape 20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8" name="Freeform: Shape 21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9" name="Freeform: Shape 22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0" name="Freeform: Shape 23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1" name="Freeform: Shape 24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876EB19-32DD-0F1D-8C16-AE064D976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459" y="598259"/>
            <a:ext cx="5562786" cy="599549"/>
          </a:xfrm>
        </p:spPr>
        <p:txBody>
          <a:bodyPr anchor="b">
            <a:normAutofit/>
          </a:bodyPr>
          <a:lstStyle/>
          <a:p>
            <a:r>
              <a:rPr lang="en-US" sz="2200" dirty="0">
                <a:solidFill>
                  <a:schemeClr val="bg1"/>
                </a:solidFill>
                <a:latin typeface="Tw Cen MT" panose="020B0602020104020603" pitchFamily="34" charset="77"/>
              </a:rPr>
              <a:t>Plot histogram for important variables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824D7A-7363-D81A-A6D8-F3C33B6A5556}"/>
              </a:ext>
            </a:extLst>
          </p:cNvPr>
          <p:cNvSpPr txBox="1"/>
          <p:nvPr/>
        </p:nvSpPr>
        <p:spPr>
          <a:xfrm>
            <a:off x="592813" y="1162368"/>
            <a:ext cx="7366709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>
              <a:lnSpc>
                <a:spcPct val="90000"/>
              </a:lnSpc>
              <a:spcBef>
                <a:spcPts val="750"/>
              </a:spcBef>
            </a:pPr>
            <a:r>
              <a:rPr lang="en-US" sz="16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e. </a:t>
            </a:r>
            <a:r>
              <a:rPr lang="en-US" sz="1600" b="1" dirty="0" err="1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match_winner</a:t>
            </a:r>
            <a:r>
              <a:rPr lang="en-US" sz="1600" b="1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 </a:t>
            </a:r>
            <a:r>
              <a:rPr lang="en-US" sz="16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: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9158B2D-E337-0629-A01C-229FB043EA31}"/>
              </a:ext>
            </a:extLst>
          </p:cNvPr>
          <p:cNvSpPr txBox="1"/>
          <p:nvPr/>
        </p:nvSpPr>
        <p:spPr>
          <a:xfrm>
            <a:off x="2086680" y="5324464"/>
            <a:ext cx="5673969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>
              <a:lnSpc>
                <a:spcPct val="90000"/>
              </a:lnSpc>
              <a:spcBef>
                <a:spcPts val="750"/>
              </a:spcBef>
            </a:pPr>
            <a:r>
              <a:rPr lang="en-US" sz="16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As per Above plot Gujarat has won the most matches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42CFCB93-8956-2F99-F1C0-1439AED008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650" y="1817304"/>
            <a:ext cx="7886700" cy="3088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4355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Slide Background Fill">
            <a:extLst>
              <a:ext uri="{FF2B5EF4-FFF2-40B4-BE49-F238E27FC236}">
                <a16:creationId xmlns:a16="http://schemas.microsoft.com/office/drawing/2014/main" id="{44D65982-4F00-4330-8DAA-DE6A9E4D6D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9">
            <a:extLst>
              <a:ext uri="{FF2B5EF4-FFF2-40B4-BE49-F238E27FC236}">
                <a16:creationId xmlns:a16="http://schemas.microsoft.com/office/drawing/2014/main" id="{CF6A64B7-08F8-451E-AB41-DD048EBB1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136" y="0"/>
            <a:ext cx="9141711" cy="6858000"/>
            <a:chOff x="-2848" y="0"/>
            <a:chExt cx="12188949" cy="6858000"/>
          </a:xfrm>
        </p:grpSpPr>
        <p:sp>
          <p:nvSpPr>
            <p:cNvPr id="11" name="Color Cover">
              <a:extLst>
                <a:ext uri="{FF2B5EF4-FFF2-40B4-BE49-F238E27FC236}">
                  <a16:creationId xmlns:a16="http://schemas.microsoft.com/office/drawing/2014/main" id="{3F014940-3C31-41DA-9462-608F0FE2F7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5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Color Cover">
              <a:extLst>
                <a:ext uri="{FF2B5EF4-FFF2-40B4-BE49-F238E27FC236}">
                  <a16:creationId xmlns:a16="http://schemas.microsoft.com/office/drawing/2014/main" id="{64D15CF9-244C-462A-B208-009F99D2AB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6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1" name="Group 13">
            <a:extLst>
              <a:ext uri="{FF2B5EF4-FFF2-40B4-BE49-F238E27FC236}">
                <a16:creationId xmlns:a16="http://schemas.microsoft.com/office/drawing/2014/main" id="{2A4265DE-717D-44D8-8CC6-CDC0FB7E9C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8459" y="598259"/>
            <a:ext cx="8167081" cy="5680742"/>
            <a:chOff x="651279" y="598259"/>
            <a:chExt cx="10889442" cy="5680742"/>
          </a:xfrm>
        </p:grpSpPr>
        <p:sp>
          <p:nvSpPr>
            <p:cNvPr id="102" name="Color">
              <a:extLst>
                <a:ext uri="{FF2B5EF4-FFF2-40B4-BE49-F238E27FC236}">
                  <a16:creationId xmlns:a16="http://schemas.microsoft.com/office/drawing/2014/main" id="{07E6A074-4CF6-45A8-9C2F-4CB55B1AC6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3" name="Color">
              <a:extLst>
                <a:ext uri="{FF2B5EF4-FFF2-40B4-BE49-F238E27FC236}">
                  <a16:creationId xmlns:a16="http://schemas.microsoft.com/office/drawing/2014/main" id="{B8308CE3-E1EB-4E6A-AF73-FAA7DCDBA5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4" name="Group 17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3" y="0"/>
            <a:ext cx="9141717" cy="6858000"/>
            <a:chOff x="0" y="0"/>
            <a:chExt cx="12188952" cy="6858000"/>
          </a:xfrm>
        </p:grpSpPr>
        <p:sp>
          <p:nvSpPr>
            <p:cNvPr id="105" name="Freeform: Shape 18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6" name="Freeform: Shape 19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7" name="Freeform: Shape 20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8" name="Freeform: Shape 21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9" name="Freeform: Shape 22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0" name="Freeform: Shape 23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1" name="Freeform: Shape 24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876EB19-32DD-0F1D-8C16-AE064D976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459" y="598259"/>
            <a:ext cx="5562786" cy="599549"/>
          </a:xfrm>
        </p:spPr>
        <p:txBody>
          <a:bodyPr anchor="b">
            <a:normAutofit fontScale="90000"/>
          </a:bodyPr>
          <a:lstStyle/>
          <a:p>
            <a:r>
              <a:rPr lang="en-US" sz="2200" dirty="0">
                <a:solidFill>
                  <a:schemeClr val="bg1"/>
                </a:solidFill>
                <a:latin typeface="Tw Cen MT" panose="020B0602020104020603" pitchFamily="34" charset="77"/>
              </a:rPr>
              <a:t>Descriptive characteristics of important variables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9158B2D-E337-0629-A01C-229FB043EA31}"/>
              </a:ext>
            </a:extLst>
          </p:cNvPr>
          <p:cNvSpPr txBox="1"/>
          <p:nvPr/>
        </p:nvSpPr>
        <p:spPr>
          <a:xfrm>
            <a:off x="1184484" y="5324464"/>
            <a:ext cx="6576165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>
              <a:lnSpc>
                <a:spcPct val="90000"/>
              </a:lnSpc>
              <a:spcBef>
                <a:spcPts val="750"/>
              </a:spcBef>
            </a:pPr>
            <a:r>
              <a:rPr lang="en-US" sz="16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The above variables descriptive characteristics shows that 75% matches first innings score is around 192 whereas 2nd innings score is 176.Highest score for individual player around 87 run.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646DB96-9587-2820-62E9-F33D49FC27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650" y="1507884"/>
            <a:ext cx="7886700" cy="3598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8718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Slide Background Fill">
            <a:extLst>
              <a:ext uri="{FF2B5EF4-FFF2-40B4-BE49-F238E27FC236}">
                <a16:creationId xmlns:a16="http://schemas.microsoft.com/office/drawing/2014/main" id="{44D65982-4F00-4330-8DAA-DE6A9E4D6D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9">
            <a:extLst>
              <a:ext uri="{FF2B5EF4-FFF2-40B4-BE49-F238E27FC236}">
                <a16:creationId xmlns:a16="http://schemas.microsoft.com/office/drawing/2014/main" id="{CF6A64B7-08F8-451E-AB41-DD048EBB1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136" y="0"/>
            <a:ext cx="9141711" cy="6858000"/>
            <a:chOff x="-2848" y="0"/>
            <a:chExt cx="12188949" cy="6858000"/>
          </a:xfrm>
        </p:grpSpPr>
        <p:sp>
          <p:nvSpPr>
            <p:cNvPr id="11" name="Color Cover">
              <a:extLst>
                <a:ext uri="{FF2B5EF4-FFF2-40B4-BE49-F238E27FC236}">
                  <a16:creationId xmlns:a16="http://schemas.microsoft.com/office/drawing/2014/main" id="{3F014940-3C31-41DA-9462-608F0FE2F7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5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Color Cover">
              <a:extLst>
                <a:ext uri="{FF2B5EF4-FFF2-40B4-BE49-F238E27FC236}">
                  <a16:creationId xmlns:a16="http://schemas.microsoft.com/office/drawing/2014/main" id="{64D15CF9-244C-462A-B208-009F99D2AB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6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1" name="Group 13">
            <a:extLst>
              <a:ext uri="{FF2B5EF4-FFF2-40B4-BE49-F238E27FC236}">
                <a16:creationId xmlns:a16="http://schemas.microsoft.com/office/drawing/2014/main" id="{2A4265DE-717D-44D8-8CC6-CDC0FB7E9C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8459" y="598259"/>
            <a:ext cx="8167081" cy="5680742"/>
            <a:chOff x="651279" y="598259"/>
            <a:chExt cx="10889442" cy="5680742"/>
          </a:xfrm>
        </p:grpSpPr>
        <p:sp>
          <p:nvSpPr>
            <p:cNvPr id="102" name="Color">
              <a:extLst>
                <a:ext uri="{FF2B5EF4-FFF2-40B4-BE49-F238E27FC236}">
                  <a16:creationId xmlns:a16="http://schemas.microsoft.com/office/drawing/2014/main" id="{07E6A074-4CF6-45A8-9C2F-4CB55B1AC6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3" name="Color">
              <a:extLst>
                <a:ext uri="{FF2B5EF4-FFF2-40B4-BE49-F238E27FC236}">
                  <a16:creationId xmlns:a16="http://schemas.microsoft.com/office/drawing/2014/main" id="{B8308CE3-E1EB-4E6A-AF73-FAA7DCDBA5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4" name="Group 17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3" y="0"/>
            <a:ext cx="9141717" cy="6858000"/>
            <a:chOff x="0" y="0"/>
            <a:chExt cx="12188952" cy="6858000"/>
          </a:xfrm>
        </p:grpSpPr>
        <p:sp>
          <p:nvSpPr>
            <p:cNvPr id="105" name="Freeform: Shape 18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6" name="Freeform: Shape 19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7" name="Freeform: Shape 20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8" name="Freeform: Shape 21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9" name="Freeform: Shape 22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0" name="Freeform: Shape 23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1" name="Freeform: Shape 24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876EB19-32DD-0F1D-8C16-AE064D976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459" y="598259"/>
            <a:ext cx="5562786" cy="599549"/>
          </a:xfrm>
        </p:spPr>
        <p:txBody>
          <a:bodyPr anchor="b">
            <a:normAutofit/>
          </a:bodyPr>
          <a:lstStyle/>
          <a:p>
            <a:r>
              <a:rPr lang="en-US" sz="2200" dirty="0">
                <a:solidFill>
                  <a:schemeClr val="bg1"/>
                </a:solidFill>
                <a:latin typeface="Tw Cen MT" panose="020B0602020104020603" pitchFamily="34" charset="77"/>
              </a:rPr>
              <a:t>Additional analytical distribution analysis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9158B2D-E337-0629-A01C-229FB043EA31}"/>
              </a:ext>
            </a:extLst>
          </p:cNvPr>
          <p:cNvSpPr txBox="1"/>
          <p:nvPr/>
        </p:nvSpPr>
        <p:spPr>
          <a:xfrm>
            <a:off x="1184484" y="5324464"/>
            <a:ext cx="6576165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>
              <a:lnSpc>
                <a:spcPct val="90000"/>
              </a:lnSpc>
              <a:spcBef>
                <a:spcPts val="750"/>
              </a:spcBef>
            </a:pPr>
            <a:r>
              <a:rPr lang="en-US" sz="16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As per above plot Fielding was chosen the most by toss-winners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DC02F66-5C75-05A6-D9AF-973ED2C1FD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5369" y="1399748"/>
            <a:ext cx="7886700" cy="3126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4986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Slide Background Fill">
            <a:extLst>
              <a:ext uri="{FF2B5EF4-FFF2-40B4-BE49-F238E27FC236}">
                <a16:creationId xmlns:a16="http://schemas.microsoft.com/office/drawing/2014/main" id="{44D65982-4F00-4330-8DAA-DE6A9E4D6D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9">
            <a:extLst>
              <a:ext uri="{FF2B5EF4-FFF2-40B4-BE49-F238E27FC236}">
                <a16:creationId xmlns:a16="http://schemas.microsoft.com/office/drawing/2014/main" id="{CF6A64B7-08F8-451E-AB41-DD048EBB1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136" y="0"/>
            <a:ext cx="9141711" cy="6858000"/>
            <a:chOff x="-2848" y="0"/>
            <a:chExt cx="12188949" cy="6858000"/>
          </a:xfrm>
        </p:grpSpPr>
        <p:sp>
          <p:nvSpPr>
            <p:cNvPr id="11" name="Color Cover">
              <a:extLst>
                <a:ext uri="{FF2B5EF4-FFF2-40B4-BE49-F238E27FC236}">
                  <a16:creationId xmlns:a16="http://schemas.microsoft.com/office/drawing/2014/main" id="{3F014940-3C31-41DA-9462-608F0FE2F7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5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Color Cover">
              <a:extLst>
                <a:ext uri="{FF2B5EF4-FFF2-40B4-BE49-F238E27FC236}">
                  <a16:creationId xmlns:a16="http://schemas.microsoft.com/office/drawing/2014/main" id="{64D15CF9-244C-462A-B208-009F99D2AB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6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1" name="Group 13">
            <a:extLst>
              <a:ext uri="{FF2B5EF4-FFF2-40B4-BE49-F238E27FC236}">
                <a16:creationId xmlns:a16="http://schemas.microsoft.com/office/drawing/2014/main" id="{2A4265DE-717D-44D8-8CC6-CDC0FB7E9C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8459" y="598259"/>
            <a:ext cx="8167081" cy="5680742"/>
            <a:chOff x="651279" y="598259"/>
            <a:chExt cx="10889442" cy="5680742"/>
          </a:xfrm>
        </p:grpSpPr>
        <p:sp>
          <p:nvSpPr>
            <p:cNvPr id="102" name="Color">
              <a:extLst>
                <a:ext uri="{FF2B5EF4-FFF2-40B4-BE49-F238E27FC236}">
                  <a16:creationId xmlns:a16="http://schemas.microsoft.com/office/drawing/2014/main" id="{07E6A074-4CF6-45A8-9C2F-4CB55B1AC6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3" name="Color">
              <a:extLst>
                <a:ext uri="{FF2B5EF4-FFF2-40B4-BE49-F238E27FC236}">
                  <a16:creationId xmlns:a16="http://schemas.microsoft.com/office/drawing/2014/main" id="{B8308CE3-E1EB-4E6A-AF73-FAA7DCDBA5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4" name="Group 17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3" y="0"/>
            <a:ext cx="9141717" cy="6858000"/>
            <a:chOff x="0" y="0"/>
            <a:chExt cx="12188952" cy="6858000"/>
          </a:xfrm>
        </p:grpSpPr>
        <p:sp>
          <p:nvSpPr>
            <p:cNvPr id="105" name="Freeform: Shape 18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6" name="Freeform: Shape 19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7" name="Freeform: Shape 20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8" name="Freeform: Shape 21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9" name="Freeform: Shape 22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0" name="Freeform: Shape 23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1" name="Freeform: Shape 24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876EB19-32DD-0F1D-8C16-AE064D976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459" y="598259"/>
            <a:ext cx="5562786" cy="599549"/>
          </a:xfrm>
        </p:spPr>
        <p:txBody>
          <a:bodyPr anchor="b">
            <a:normAutofit/>
          </a:bodyPr>
          <a:lstStyle/>
          <a:p>
            <a:r>
              <a:rPr lang="en-US" sz="2200" dirty="0">
                <a:solidFill>
                  <a:schemeClr val="bg1"/>
                </a:solidFill>
                <a:latin typeface="Tw Cen MT" panose="020B0602020104020603" pitchFamily="34" charset="77"/>
              </a:rPr>
              <a:t>Additional analytical distribution analysis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9158B2D-E337-0629-A01C-229FB043EA31}"/>
              </a:ext>
            </a:extLst>
          </p:cNvPr>
          <p:cNvSpPr txBox="1"/>
          <p:nvPr/>
        </p:nvSpPr>
        <p:spPr>
          <a:xfrm>
            <a:off x="1184484" y="5324464"/>
            <a:ext cx="6576165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>
              <a:lnSpc>
                <a:spcPct val="90000"/>
              </a:lnSpc>
              <a:spcBef>
                <a:spcPts val="750"/>
              </a:spcBef>
            </a:pPr>
            <a:r>
              <a:rPr lang="en-US" sz="16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So, currently, Gujrat is leading the tournament by winning eight matches. It is an achievement as a new team for Gujrat in IPL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4C46E87-9EFF-27E3-66A5-BE061A6A24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0271" y="2018503"/>
            <a:ext cx="7886700" cy="30249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F1407B8-EEF3-0F91-8DB9-EE72C2A9B6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271" y="1244408"/>
            <a:ext cx="7772400" cy="707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6459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Slide Background Fill">
            <a:extLst>
              <a:ext uri="{FF2B5EF4-FFF2-40B4-BE49-F238E27FC236}">
                <a16:creationId xmlns:a16="http://schemas.microsoft.com/office/drawing/2014/main" id="{44D65982-4F00-4330-8DAA-DE6A9E4D6D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9">
            <a:extLst>
              <a:ext uri="{FF2B5EF4-FFF2-40B4-BE49-F238E27FC236}">
                <a16:creationId xmlns:a16="http://schemas.microsoft.com/office/drawing/2014/main" id="{CF6A64B7-08F8-451E-AB41-DD048EBB1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136" y="0"/>
            <a:ext cx="9141711" cy="6858000"/>
            <a:chOff x="-2848" y="0"/>
            <a:chExt cx="12188949" cy="6858000"/>
          </a:xfrm>
        </p:grpSpPr>
        <p:sp>
          <p:nvSpPr>
            <p:cNvPr id="11" name="Color Cover">
              <a:extLst>
                <a:ext uri="{FF2B5EF4-FFF2-40B4-BE49-F238E27FC236}">
                  <a16:creationId xmlns:a16="http://schemas.microsoft.com/office/drawing/2014/main" id="{3F014940-3C31-41DA-9462-608F0FE2F7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5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Color Cover">
              <a:extLst>
                <a:ext uri="{FF2B5EF4-FFF2-40B4-BE49-F238E27FC236}">
                  <a16:creationId xmlns:a16="http://schemas.microsoft.com/office/drawing/2014/main" id="{64D15CF9-244C-462A-B208-009F99D2AB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6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1" name="Group 13">
            <a:extLst>
              <a:ext uri="{FF2B5EF4-FFF2-40B4-BE49-F238E27FC236}">
                <a16:creationId xmlns:a16="http://schemas.microsoft.com/office/drawing/2014/main" id="{2A4265DE-717D-44D8-8CC6-CDC0FB7E9C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8459" y="598259"/>
            <a:ext cx="8167081" cy="5680742"/>
            <a:chOff x="651279" y="598259"/>
            <a:chExt cx="10889442" cy="5680742"/>
          </a:xfrm>
        </p:grpSpPr>
        <p:sp>
          <p:nvSpPr>
            <p:cNvPr id="102" name="Color">
              <a:extLst>
                <a:ext uri="{FF2B5EF4-FFF2-40B4-BE49-F238E27FC236}">
                  <a16:creationId xmlns:a16="http://schemas.microsoft.com/office/drawing/2014/main" id="{07E6A074-4CF6-45A8-9C2F-4CB55B1AC6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3" name="Color">
              <a:extLst>
                <a:ext uri="{FF2B5EF4-FFF2-40B4-BE49-F238E27FC236}">
                  <a16:creationId xmlns:a16="http://schemas.microsoft.com/office/drawing/2014/main" id="{B8308CE3-E1EB-4E6A-AF73-FAA7DCDBA5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4" name="Group 17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3" y="0"/>
            <a:ext cx="9141717" cy="6858000"/>
            <a:chOff x="0" y="0"/>
            <a:chExt cx="12188952" cy="6858000"/>
          </a:xfrm>
        </p:grpSpPr>
        <p:sp>
          <p:nvSpPr>
            <p:cNvPr id="105" name="Freeform: Shape 18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6" name="Freeform: Shape 19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7" name="Freeform: Shape 20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8" name="Freeform: Shape 21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9" name="Freeform: Shape 22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0" name="Freeform: Shape 23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1" name="Freeform: Shape 24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876EB19-32DD-0F1D-8C16-AE064D976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459" y="598259"/>
            <a:ext cx="5562786" cy="599549"/>
          </a:xfrm>
        </p:spPr>
        <p:txBody>
          <a:bodyPr anchor="b">
            <a:normAutofit/>
          </a:bodyPr>
          <a:lstStyle/>
          <a:p>
            <a:r>
              <a:rPr lang="en-US" sz="2200" dirty="0">
                <a:solidFill>
                  <a:schemeClr val="bg1"/>
                </a:solidFill>
                <a:latin typeface="Tw Cen MT" panose="020B0602020104020603" pitchFamily="34" charset="77"/>
              </a:rPr>
              <a:t>Additional analytical distribution analysis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9158B2D-E337-0629-A01C-229FB043EA31}"/>
              </a:ext>
            </a:extLst>
          </p:cNvPr>
          <p:cNvSpPr txBox="1"/>
          <p:nvPr/>
        </p:nvSpPr>
        <p:spPr>
          <a:xfrm>
            <a:off x="1184484" y="5324464"/>
            <a:ext cx="6576165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>
              <a:lnSpc>
                <a:spcPct val="90000"/>
              </a:lnSpc>
              <a:spcBef>
                <a:spcPts val="750"/>
              </a:spcBef>
            </a:pPr>
            <a:r>
              <a:rPr lang="en-US" sz="16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So, in the Wankhede Stadium in Mumbai and MCA Stadium in Pune, most wickets fall while chasing the target. And in the other two stadiums, most wickets fall while setting the target.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E092A7D-F0FA-4942-9FE5-C8EC950410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5369" y="1257399"/>
            <a:ext cx="7886700" cy="185067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20AABB5-AC32-350B-D502-2304E928F8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369" y="3131672"/>
            <a:ext cx="7886700" cy="2087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5300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Slide Background Fill">
            <a:extLst>
              <a:ext uri="{FF2B5EF4-FFF2-40B4-BE49-F238E27FC236}">
                <a16:creationId xmlns:a16="http://schemas.microsoft.com/office/drawing/2014/main" id="{44D65982-4F00-4330-8DAA-DE6A9E4D6D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9">
            <a:extLst>
              <a:ext uri="{FF2B5EF4-FFF2-40B4-BE49-F238E27FC236}">
                <a16:creationId xmlns:a16="http://schemas.microsoft.com/office/drawing/2014/main" id="{CF6A64B7-08F8-451E-AB41-DD048EBB1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136" y="0"/>
            <a:ext cx="9141711" cy="6858000"/>
            <a:chOff x="-2848" y="0"/>
            <a:chExt cx="12188949" cy="6858000"/>
          </a:xfrm>
        </p:grpSpPr>
        <p:sp>
          <p:nvSpPr>
            <p:cNvPr id="11" name="Color Cover">
              <a:extLst>
                <a:ext uri="{FF2B5EF4-FFF2-40B4-BE49-F238E27FC236}">
                  <a16:creationId xmlns:a16="http://schemas.microsoft.com/office/drawing/2014/main" id="{3F014940-3C31-41DA-9462-608F0FE2F7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5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Color Cover">
              <a:extLst>
                <a:ext uri="{FF2B5EF4-FFF2-40B4-BE49-F238E27FC236}">
                  <a16:creationId xmlns:a16="http://schemas.microsoft.com/office/drawing/2014/main" id="{64D15CF9-244C-462A-B208-009F99D2AB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6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1" name="Group 13">
            <a:extLst>
              <a:ext uri="{FF2B5EF4-FFF2-40B4-BE49-F238E27FC236}">
                <a16:creationId xmlns:a16="http://schemas.microsoft.com/office/drawing/2014/main" id="{2A4265DE-717D-44D8-8CC6-CDC0FB7E9C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8459" y="598259"/>
            <a:ext cx="8167081" cy="5680742"/>
            <a:chOff x="651279" y="598259"/>
            <a:chExt cx="10889442" cy="5680742"/>
          </a:xfrm>
        </p:grpSpPr>
        <p:sp>
          <p:nvSpPr>
            <p:cNvPr id="102" name="Color">
              <a:extLst>
                <a:ext uri="{FF2B5EF4-FFF2-40B4-BE49-F238E27FC236}">
                  <a16:creationId xmlns:a16="http://schemas.microsoft.com/office/drawing/2014/main" id="{07E6A074-4CF6-45A8-9C2F-4CB55B1AC6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3" name="Color">
              <a:extLst>
                <a:ext uri="{FF2B5EF4-FFF2-40B4-BE49-F238E27FC236}">
                  <a16:creationId xmlns:a16="http://schemas.microsoft.com/office/drawing/2014/main" id="{B8308CE3-E1EB-4E6A-AF73-FAA7DCDBA5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4" name="Group 17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3" y="0"/>
            <a:ext cx="9141717" cy="6858000"/>
            <a:chOff x="0" y="0"/>
            <a:chExt cx="12188952" cy="6858000"/>
          </a:xfrm>
        </p:grpSpPr>
        <p:sp>
          <p:nvSpPr>
            <p:cNvPr id="105" name="Freeform: Shape 18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6" name="Freeform: Shape 19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7" name="Freeform: Shape 20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8" name="Freeform: Shape 21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9" name="Freeform: Shape 22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0" name="Freeform: Shape 23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1" name="Freeform: Shape 24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876EB19-32DD-0F1D-8C16-AE064D976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459" y="598259"/>
            <a:ext cx="5562786" cy="461733"/>
          </a:xfrm>
        </p:spPr>
        <p:txBody>
          <a:bodyPr anchor="b">
            <a:normAutofit/>
          </a:bodyPr>
          <a:lstStyle/>
          <a:p>
            <a:r>
              <a:rPr lang="en-US" sz="2200" dirty="0">
                <a:solidFill>
                  <a:schemeClr val="bg1"/>
                </a:solidFill>
                <a:latin typeface="Tw Cen MT" panose="020B0602020104020603" pitchFamily="34" charset="77"/>
              </a:rPr>
              <a:t>Determine PMF( Probability Mass function)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9158B2D-E337-0629-A01C-229FB043EA31}"/>
              </a:ext>
            </a:extLst>
          </p:cNvPr>
          <p:cNvSpPr txBox="1"/>
          <p:nvPr/>
        </p:nvSpPr>
        <p:spPr>
          <a:xfrm>
            <a:off x="1184484" y="5324464"/>
            <a:ext cx="6576165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>
              <a:lnSpc>
                <a:spcPct val="90000"/>
              </a:lnSpc>
              <a:spcBef>
                <a:spcPts val="750"/>
              </a:spcBef>
            </a:pPr>
            <a:r>
              <a:rPr lang="en-US" sz="16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The PMF( Probability Mass function) for </a:t>
            </a:r>
            <a:r>
              <a:rPr lang="en-US" sz="1600" dirty="0" err="1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first_ings_score</a:t>
            </a:r>
            <a:r>
              <a:rPr lang="en-US" sz="16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 shows that getting score less than 130 is very less whereas average score is around 160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5E85EB-D66A-0AF3-C5D6-3CBE358990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500" y="1286118"/>
            <a:ext cx="7886700" cy="2866939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4817E0-69FF-15E6-9BC7-5846AB6FB6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509" y="1286118"/>
            <a:ext cx="7772400" cy="3538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3753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Slide Background Fill">
            <a:extLst>
              <a:ext uri="{FF2B5EF4-FFF2-40B4-BE49-F238E27FC236}">
                <a16:creationId xmlns:a16="http://schemas.microsoft.com/office/drawing/2014/main" id="{44D65982-4F00-4330-8DAA-DE6A9E4D6D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9">
            <a:extLst>
              <a:ext uri="{FF2B5EF4-FFF2-40B4-BE49-F238E27FC236}">
                <a16:creationId xmlns:a16="http://schemas.microsoft.com/office/drawing/2014/main" id="{CF6A64B7-08F8-451E-AB41-DD048EBB1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136" y="0"/>
            <a:ext cx="9141711" cy="6858000"/>
            <a:chOff x="-2848" y="0"/>
            <a:chExt cx="12188949" cy="6858000"/>
          </a:xfrm>
        </p:grpSpPr>
        <p:sp>
          <p:nvSpPr>
            <p:cNvPr id="11" name="Color Cover">
              <a:extLst>
                <a:ext uri="{FF2B5EF4-FFF2-40B4-BE49-F238E27FC236}">
                  <a16:creationId xmlns:a16="http://schemas.microsoft.com/office/drawing/2014/main" id="{3F014940-3C31-41DA-9462-608F0FE2F7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5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Color Cover">
              <a:extLst>
                <a:ext uri="{FF2B5EF4-FFF2-40B4-BE49-F238E27FC236}">
                  <a16:creationId xmlns:a16="http://schemas.microsoft.com/office/drawing/2014/main" id="{64D15CF9-244C-462A-B208-009F99D2AB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6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1" name="Group 13">
            <a:extLst>
              <a:ext uri="{FF2B5EF4-FFF2-40B4-BE49-F238E27FC236}">
                <a16:creationId xmlns:a16="http://schemas.microsoft.com/office/drawing/2014/main" id="{2A4265DE-717D-44D8-8CC6-CDC0FB7E9C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8459" y="598259"/>
            <a:ext cx="8167081" cy="5680742"/>
            <a:chOff x="651279" y="598259"/>
            <a:chExt cx="10889442" cy="5680742"/>
          </a:xfrm>
        </p:grpSpPr>
        <p:sp>
          <p:nvSpPr>
            <p:cNvPr id="102" name="Color">
              <a:extLst>
                <a:ext uri="{FF2B5EF4-FFF2-40B4-BE49-F238E27FC236}">
                  <a16:creationId xmlns:a16="http://schemas.microsoft.com/office/drawing/2014/main" id="{07E6A074-4CF6-45A8-9C2F-4CB55B1AC6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3" name="Color">
              <a:extLst>
                <a:ext uri="{FF2B5EF4-FFF2-40B4-BE49-F238E27FC236}">
                  <a16:creationId xmlns:a16="http://schemas.microsoft.com/office/drawing/2014/main" id="{B8308CE3-E1EB-4E6A-AF73-FAA7DCDBA5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4" name="Group 17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3" y="0"/>
            <a:ext cx="9141717" cy="6858000"/>
            <a:chOff x="0" y="0"/>
            <a:chExt cx="12188952" cy="6858000"/>
          </a:xfrm>
        </p:grpSpPr>
        <p:sp>
          <p:nvSpPr>
            <p:cNvPr id="105" name="Freeform: Shape 18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6" name="Freeform: Shape 19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7" name="Freeform: Shape 20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8" name="Freeform: Shape 21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9" name="Freeform: Shape 22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0" name="Freeform: Shape 23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1" name="Freeform: Shape 24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876EB19-32DD-0F1D-8C16-AE064D976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459" y="598259"/>
            <a:ext cx="5562786" cy="461733"/>
          </a:xfrm>
        </p:spPr>
        <p:txBody>
          <a:bodyPr anchor="b">
            <a:normAutofit/>
          </a:bodyPr>
          <a:lstStyle/>
          <a:p>
            <a:r>
              <a:rPr lang="en-US" sz="2200" dirty="0">
                <a:solidFill>
                  <a:schemeClr val="bg1"/>
                </a:solidFill>
                <a:latin typeface="Tw Cen MT" panose="020B0602020104020603" pitchFamily="34" charset="77"/>
              </a:rPr>
              <a:t>Determine PDF &amp; CDF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6A3A2E39-7803-BDC1-B58B-7DB0CDC622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2813" y="1135815"/>
            <a:ext cx="7886700" cy="188907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F333DE7-BE01-C3DA-BBDC-68F364AE47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675" y="3011792"/>
            <a:ext cx="7886699" cy="2516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9188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Slide Background Fill">
            <a:extLst>
              <a:ext uri="{FF2B5EF4-FFF2-40B4-BE49-F238E27FC236}">
                <a16:creationId xmlns:a16="http://schemas.microsoft.com/office/drawing/2014/main" id="{44D65982-4F00-4330-8DAA-DE6A9E4D6D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9">
            <a:extLst>
              <a:ext uri="{FF2B5EF4-FFF2-40B4-BE49-F238E27FC236}">
                <a16:creationId xmlns:a16="http://schemas.microsoft.com/office/drawing/2014/main" id="{CF6A64B7-08F8-451E-AB41-DD048EBB1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136" y="0"/>
            <a:ext cx="9141711" cy="6858000"/>
            <a:chOff x="-2848" y="0"/>
            <a:chExt cx="12188949" cy="6858000"/>
          </a:xfrm>
        </p:grpSpPr>
        <p:sp>
          <p:nvSpPr>
            <p:cNvPr id="11" name="Color Cover">
              <a:extLst>
                <a:ext uri="{FF2B5EF4-FFF2-40B4-BE49-F238E27FC236}">
                  <a16:creationId xmlns:a16="http://schemas.microsoft.com/office/drawing/2014/main" id="{3F014940-3C31-41DA-9462-608F0FE2F7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5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Color Cover">
              <a:extLst>
                <a:ext uri="{FF2B5EF4-FFF2-40B4-BE49-F238E27FC236}">
                  <a16:creationId xmlns:a16="http://schemas.microsoft.com/office/drawing/2014/main" id="{64D15CF9-244C-462A-B208-009F99D2AB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6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1" name="Group 13">
            <a:extLst>
              <a:ext uri="{FF2B5EF4-FFF2-40B4-BE49-F238E27FC236}">
                <a16:creationId xmlns:a16="http://schemas.microsoft.com/office/drawing/2014/main" id="{2A4265DE-717D-44D8-8CC6-CDC0FB7E9C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8459" y="598259"/>
            <a:ext cx="8167081" cy="5680742"/>
            <a:chOff x="651279" y="598259"/>
            <a:chExt cx="10889442" cy="5680742"/>
          </a:xfrm>
        </p:grpSpPr>
        <p:sp>
          <p:nvSpPr>
            <p:cNvPr id="102" name="Color">
              <a:extLst>
                <a:ext uri="{FF2B5EF4-FFF2-40B4-BE49-F238E27FC236}">
                  <a16:creationId xmlns:a16="http://schemas.microsoft.com/office/drawing/2014/main" id="{07E6A074-4CF6-45A8-9C2F-4CB55B1AC6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3" name="Color">
              <a:extLst>
                <a:ext uri="{FF2B5EF4-FFF2-40B4-BE49-F238E27FC236}">
                  <a16:creationId xmlns:a16="http://schemas.microsoft.com/office/drawing/2014/main" id="{B8308CE3-E1EB-4E6A-AF73-FAA7DCDBA5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4" name="Group 17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3" y="0"/>
            <a:ext cx="9141717" cy="6858000"/>
            <a:chOff x="0" y="0"/>
            <a:chExt cx="12188952" cy="6858000"/>
          </a:xfrm>
        </p:grpSpPr>
        <p:sp>
          <p:nvSpPr>
            <p:cNvPr id="105" name="Freeform: Shape 18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6" name="Freeform: Shape 19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7" name="Freeform: Shape 20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8" name="Freeform: Shape 21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9" name="Freeform: Shape 22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0" name="Freeform: Shape 23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1" name="Freeform: Shape 24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876EB19-32DD-0F1D-8C16-AE064D976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459" y="598259"/>
            <a:ext cx="5562786" cy="461733"/>
          </a:xfrm>
        </p:spPr>
        <p:txBody>
          <a:bodyPr anchor="b">
            <a:normAutofit/>
          </a:bodyPr>
          <a:lstStyle/>
          <a:p>
            <a:r>
              <a:rPr lang="en-US" sz="2200" dirty="0">
                <a:solidFill>
                  <a:schemeClr val="bg1"/>
                </a:solidFill>
                <a:latin typeface="Tw Cen MT" panose="020B0602020104020603" pitchFamily="34" charset="77"/>
              </a:rPr>
              <a:t>Correlation Analysis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CFD7E0-0C93-1111-0BC1-8363FD0EDD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1568049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93117F-4C4A-233D-692D-9D2D123B16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813" y="1078824"/>
            <a:ext cx="7772400" cy="238468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1954123-BCA0-DF23-7301-641F316C2F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3494250"/>
            <a:ext cx="7772400" cy="210308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889799E-5AC1-B939-CECB-5E0AB3B31EA9}"/>
              </a:ext>
            </a:extLst>
          </p:cNvPr>
          <p:cNvSpPr txBox="1"/>
          <p:nvPr/>
        </p:nvSpPr>
        <p:spPr>
          <a:xfrm>
            <a:off x="628650" y="5667174"/>
            <a:ext cx="83160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We can conclude that there is medium negative linear relationship between </a:t>
            </a:r>
            <a:r>
              <a:rPr lang="en-US" sz="1400" dirty="0" err="1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first_ings_score</a:t>
            </a:r>
            <a:r>
              <a:rPr lang="en-US" sz="14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 and </a:t>
            </a:r>
          </a:p>
          <a:p>
            <a:r>
              <a:rPr lang="en-US" sz="1400" dirty="0" err="1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first_ings_wkts.In</a:t>
            </a:r>
            <a:r>
              <a:rPr lang="en-US" sz="14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 other words, it seems that </a:t>
            </a:r>
            <a:r>
              <a:rPr lang="en-US" sz="1400" dirty="0" err="1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first_ings_wkts</a:t>
            </a:r>
            <a:r>
              <a:rPr lang="en-US" sz="14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 does have some influence on </a:t>
            </a:r>
            <a:r>
              <a:rPr lang="en-US" sz="1400" dirty="0" err="1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first_ings_score</a:t>
            </a:r>
            <a:r>
              <a:rPr lang="en-US" sz="14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453573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Slide Background Fill">
            <a:extLst>
              <a:ext uri="{FF2B5EF4-FFF2-40B4-BE49-F238E27FC236}">
                <a16:creationId xmlns:a16="http://schemas.microsoft.com/office/drawing/2014/main" id="{44D65982-4F00-4330-8DAA-DE6A9E4D6D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9">
            <a:extLst>
              <a:ext uri="{FF2B5EF4-FFF2-40B4-BE49-F238E27FC236}">
                <a16:creationId xmlns:a16="http://schemas.microsoft.com/office/drawing/2014/main" id="{CF6A64B7-08F8-451E-AB41-DD048EBB1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136" y="0"/>
            <a:ext cx="9141711" cy="6858000"/>
            <a:chOff x="-2848" y="0"/>
            <a:chExt cx="12188949" cy="6858000"/>
          </a:xfrm>
        </p:grpSpPr>
        <p:sp>
          <p:nvSpPr>
            <p:cNvPr id="11" name="Color Cover">
              <a:extLst>
                <a:ext uri="{FF2B5EF4-FFF2-40B4-BE49-F238E27FC236}">
                  <a16:creationId xmlns:a16="http://schemas.microsoft.com/office/drawing/2014/main" id="{3F014940-3C31-41DA-9462-608F0FE2F7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5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Color Cover">
              <a:extLst>
                <a:ext uri="{FF2B5EF4-FFF2-40B4-BE49-F238E27FC236}">
                  <a16:creationId xmlns:a16="http://schemas.microsoft.com/office/drawing/2014/main" id="{64D15CF9-244C-462A-B208-009F99D2AB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6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1" name="Group 13">
            <a:extLst>
              <a:ext uri="{FF2B5EF4-FFF2-40B4-BE49-F238E27FC236}">
                <a16:creationId xmlns:a16="http://schemas.microsoft.com/office/drawing/2014/main" id="{2A4265DE-717D-44D8-8CC6-CDC0FB7E9C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8459" y="598259"/>
            <a:ext cx="8167081" cy="5680742"/>
            <a:chOff x="651279" y="598259"/>
            <a:chExt cx="10889442" cy="5680742"/>
          </a:xfrm>
        </p:grpSpPr>
        <p:sp>
          <p:nvSpPr>
            <p:cNvPr id="102" name="Color">
              <a:extLst>
                <a:ext uri="{FF2B5EF4-FFF2-40B4-BE49-F238E27FC236}">
                  <a16:creationId xmlns:a16="http://schemas.microsoft.com/office/drawing/2014/main" id="{07E6A074-4CF6-45A8-9C2F-4CB55B1AC6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3" name="Color">
              <a:extLst>
                <a:ext uri="{FF2B5EF4-FFF2-40B4-BE49-F238E27FC236}">
                  <a16:creationId xmlns:a16="http://schemas.microsoft.com/office/drawing/2014/main" id="{B8308CE3-E1EB-4E6A-AF73-FAA7DCDBA5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4" name="Group 17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3" y="0"/>
            <a:ext cx="9141717" cy="6858000"/>
            <a:chOff x="0" y="0"/>
            <a:chExt cx="12188952" cy="6858000"/>
          </a:xfrm>
        </p:grpSpPr>
        <p:sp>
          <p:nvSpPr>
            <p:cNvPr id="105" name="Freeform: Shape 18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6" name="Freeform: Shape 19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7" name="Freeform: Shape 20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8" name="Freeform: Shape 21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9" name="Freeform: Shape 22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0" name="Freeform: Shape 23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1" name="Freeform: Shape 24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876EB19-32DD-0F1D-8C16-AE064D976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459" y="598259"/>
            <a:ext cx="5562786" cy="461733"/>
          </a:xfrm>
        </p:spPr>
        <p:txBody>
          <a:bodyPr anchor="b">
            <a:normAutofit/>
          </a:bodyPr>
          <a:lstStyle/>
          <a:p>
            <a:r>
              <a:rPr lang="en-US" sz="2200" dirty="0">
                <a:solidFill>
                  <a:schemeClr val="bg1"/>
                </a:solidFill>
                <a:latin typeface="Tw Cen MT" panose="020B0602020104020603" pitchFamily="34" charset="77"/>
              </a:rPr>
              <a:t>Correlation Analysis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98CF238B-A025-9C49-EF9C-FF9E2598F0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4748" y="1036677"/>
            <a:ext cx="7765867" cy="213714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889799E-5AC1-B939-CECB-5E0AB3B31EA9}"/>
              </a:ext>
            </a:extLst>
          </p:cNvPr>
          <p:cNvSpPr txBox="1"/>
          <p:nvPr/>
        </p:nvSpPr>
        <p:spPr>
          <a:xfrm>
            <a:off x="592813" y="5561686"/>
            <a:ext cx="831605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We can conclude that there is weak negative linear relationship between </a:t>
            </a:r>
            <a:r>
              <a:rPr lang="en-US" sz="1400" dirty="0" err="1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second_ings_score</a:t>
            </a:r>
            <a:r>
              <a:rPr lang="en-US" sz="14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 and </a:t>
            </a:r>
            <a:r>
              <a:rPr lang="en-US" sz="1400" dirty="0" err="1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second_ings_wkts</a:t>
            </a:r>
            <a:r>
              <a:rPr lang="en-US" sz="14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 but not so weak that we should conclude the variables are uncorrelated. In other words, it seems that fly ash does have some influence on concrete strength.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89D5A41-FCA5-9025-5C2F-3A4587B3FD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215" y="3173826"/>
            <a:ext cx="7772400" cy="2366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4236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Slide Background Fill">
            <a:extLst>
              <a:ext uri="{FF2B5EF4-FFF2-40B4-BE49-F238E27FC236}">
                <a16:creationId xmlns:a16="http://schemas.microsoft.com/office/drawing/2014/main" id="{44D65982-4F00-4330-8DAA-DE6A9E4D6D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9">
            <a:extLst>
              <a:ext uri="{FF2B5EF4-FFF2-40B4-BE49-F238E27FC236}">
                <a16:creationId xmlns:a16="http://schemas.microsoft.com/office/drawing/2014/main" id="{CF6A64B7-08F8-451E-AB41-DD048EBB1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136" y="0"/>
            <a:ext cx="9141711" cy="6858000"/>
            <a:chOff x="-2848" y="0"/>
            <a:chExt cx="12188949" cy="6858000"/>
          </a:xfrm>
        </p:grpSpPr>
        <p:sp>
          <p:nvSpPr>
            <p:cNvPr id="11" name="Color Cover">
              <a:extLst>
                <a:ext uri="{FF2B5EF4-FFF2-40B4-BE49-F238E27FC236}">
                  <a16:creationId xmlns:a16="http://schemas.microsoft.com/office/drawing/2014/main" id="{3F014940-3C31-41DA-9462-608F0FE2F7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5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Color Cover">
              <a:extLst>
                <a:ext uri="{FF2B5EF4-FFF2-40B4-BE49-F238E27FC236}">
                  <a16:creationId xmlns:a16="http://schemas.microsoft.com/office/drawing/2014/main" id="{64D15CF9-244C-462A-B208-009F99D2AB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6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1" name="Group 13">
            <a:extLst>
              <a:ext uri="{FF2B5EF4-FFF2-40B4-BE49-F238E27FC236}">
                <a16:creationId xmlns:a16="http://schemas.microsoft.com/office/drawing/2014/main" id="{2A4265DE-717D-44D8-8CC6-CDC0FB7E9C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8459" y="598259"/>
            <a:ext cx="8167081" cy="5680742"/>
            <a:chOff x="651279" y="598259"/>
            <a:chExt cx="10889442" cy="5680742"/>
          </a:xfrm>
        </p:grpSpPr>
        <p:sp>
          <p:nvSpPr>
            <p:cNvPr id="102" name="Color">
              <a:extLst>
                <a:ext uri="{FF2B5EF4-FFF2-40B4-BE49-F238E27FC236}">
                  <a16:creationId xmlns:a16="http://schemas.microsoft.com/office/drawing/2014/main" id="{07E6A074-4CF6-45A8-9C2F-4CB55B1AC6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3" name="Color">
              <a:extLst>
                <a:ext uri="{FF2B5EF4-FFF2-40B4-BE49-F238E27FC236}">
                  <a16:creationId xmlns:a16="http://schemas.microsoft.com/office/drawing/2014/main" id="{B8308CE3-E1EB-4E6A-AF73-FAA7DCDBA5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4" name="Group 17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3" y="0"/>
            <a:ext cx="9141717" cy="6858000"/>
            <a:chOff x="0" y="0"/>
            <a:chExt cx="12188952" cy="6858000"/>
          </a:xfrm>
        </p:grpSpPr>
        <p:sp>
          <p:nvSpPr>
            <p:cNvPr id="105" name="Freeform: Shape 18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6" name="Freeform: Shape 19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7" name="Freeform: Shape 20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8" name="Freeform: Shape 21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9" name="Freeform: Shape 22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0" name="Freeform: Shape 23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1" name="Freeform: Shape 24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876EB19-32DD-0F1D-8C16-AE064D976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322" y="598260"/>
            <a:ext cx="5222816" cy="599549"/>
          </a:xfrm>
        </p:spPr>
        <p:txBody>
          <a:bodyPr anchor="b">
            <a:norm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Tw Cen MT" panose="020B0602020104020603" pitchFamily="34" charset="77"/>
              </a:rPr>
              <a:t>IPL(</a:t>
            </a:r>
            <a:r>
              <a:rPr lang="en-US" sz="24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Indian Premier League)</a:t>
            </a:r>
            <a:r>
              <a:rPr lang="en-US" sz="2400" dirty="0">
                <a:solidFill>
                  <a:schemeClr val="bg1"/>
                </a:solidFill>
                <a:latin typeface="Tw Cen MT" panose="020B0602020104020603" pitchFamily="34" charset="77"/>
              </a:rPr>
              <a:t> Overview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D2F211-27C5-9712-04A6-BFA5451CB4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309" y="1778750"/>
            <a:ext cx="7794238" cy="4236920"/>
          </a:xfrm>
        </p:spPr>
        <p:txBody>
          <a:bodyPr anchor="t">
            <a:norm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IPL stands for Indian Premier League , it is a twenty-20 cricket tournament played by the cricket players from all over the world. BCCI is responsible for arranging and managing the IPL.</a:t>
            </a:r>
          </a:p>
          <a:p>
            <a:r>
              <a:rPr lang="en-US" sz="16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IPL was introduced by BCCI in the year 2008, since then </a:t>
            </a:r>
            <a:r>
              <a:rPr lang="en-US" sz="16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IPL </a:t>
            </a:r>
            <a:r>
              <a:rPr lang="en-US" sz="16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is played in India every year. There are players from different countries made to play for one team, depending on the performance the teams will qualify for semi-finals and then the Final tournament.</a:t>
            </a:r>
          </a:p>
          <a:p>
            <a:pPr algn="l" fontAlgn="base"/>
            <a:r>
              <a:rPr lang="en-US" sz="16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Major Rules of the IPL:</a:t>
            </a:r>
          </a:p>
          <a:p>
            <a:pPr lvl="1" fontAlgn="base"/>
            <a:r>
              <a:rPr lang="en-US" sz="16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Like any other sport, even IPL has some set of rules that every player and the member must follow:</a:t>
            </a:r>
          </a:p>
          <a:p>
            <a:pPr lvl="1" fontAlgn="base"/>
            <a:r>
              <a:rPr lang="en-US" sz="16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Every IPL team can have a maximum of 4 overseas players in a team of eleven squads. </a:t>
            </a:r>
          </a:p>
          <a:p>
            <a:pPr lvl="1" fontAlgn="base"/>
            <a:r>
              <a:rPr lang="en-US" sz="16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IPL team players don’t have any local quota. </a:t>
            </a:r>
          </a:p>
          <a:p>
            <a:pPr lvl="1" fontAlgn="base"/>
            <a:r>
              <a:rPr lang="en-US" sz="16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Every IPL team must have at least 16 players. </a:t>
            </a:r>
          </a:p>
          <a:p>
            <a:pPr lvl="1" fontAlgn="base"/>
            <a:r>
              <a:rPr lang="en-US" sz="16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There is no limit of time for the IPL teams as the game uses TV timeouts for their innings. </a:t>
            </a:r>
          </a:p>
          <a:p>
            <a:pPr lvl="1" fontAlgn="base"/>
            <a:r>
              <a:rPr lang="en-US" sz="16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A-list players and under 19 players are welcomed to play the IPL and there is no restriction for other players too.</a:t>
            </a:r>
          </a:p>
          <a:p>
            <a:pPr marL="0" indent="0">
              <a:buNone/>
            </a:pPr>
            <a:endParaRPr lang="en-US" sz="1600" dirty="0">
              <a:solidFill>
                <a:schemeClr val="bg1"/>
              </a:solidFill>
              <a:latin typeface="Tw Cen MT" panose="020B0602020104020603" pitchFamily="34" charset="77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941200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Slide Background Fill">
            <a:extLst>
              <a:ext uri="{FF2B5EF4-FFF2-40B4-BE49-F238E27FC236}">
                <a16:creationId xmlns:a16="http://schemas.microsoft.com/office/drawing/2014/main" id="{44D65982-4F00-4330-8DAA-DE6A9E4D6D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9">
            <a:extLst>
              <a:ext uri="{FF2B5EF4-FFF2-40B4-BE49-F238E27FC236}">
                <a16:creationId xmlns:a16="http://schemas.microsoft.com/office/drawing/2014/main" id="{CF6A64B7-08F8-451E-AB41-DD048EBB1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136" y="0"/>
            <a:ext cx="9141711" cy="6858000"/>
            <a:chOff x="-2848" y="0"/>
            <a:chExt cx="12188949" cy="6858000"/>
          </a:xfrm>
        </p:grpSpPr>
        <p:sp>
          <p:nvSpPr>
            <p:cNvPr id="11" name="Color Cover">
              <a:extLst>
                <a:ext uri="{FF2B5EF4-FFF2-40B4-BE49-F238E27FC236}">
                  <a16:creationId xmlns:a16="http://schemas.microsoft.com/office/drawing/2014/main" id="{3F014940-3C31-41DA-9462-608F0FE2F7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5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Color Cover">
              <a:extLst>
                <a:ext uri="{FF2B5EF4-FFF2-40B4-BE49-F238E27FC236}">
                  <a16:creationId xmlns:a16="http://schemas.microsoft.com/office/drawing/2014/main" id="{64D15CF9-244C-462A-B208-009F99D2AB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6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1" name="Group 13">
            <a:extLst>
              <a:ext uri="{FF2B5EF4-FFF2-40B4-BE49-F238E27FC236}">
                <a16:creationId xmlns:a16="http://schemas.microsoft.com/office/drawing/2014/main" id="{2A4265DE-717D-44D8-8CC6-CDC0FB7E9C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8459" y="598259"/>
            <a:ext cx="8167081" cy="5680742"/>
            <a:chOff x="651279" y="598259"/>
            <a:chExt cx="10889442" cy="5680742"/>
          </a:xfrm>
        </p:grpSpPr>
        <p:sp>
          <p:nvSpPr>
            <p:cNvPr id="102" name="Color">
              <a:extLst>
                <a:ext uri="{FF2B5EF4-FFF2-40B4-BE49-F238E27FC236}">
                  <a16:creationId xmlns:a16="http://schemas.microsoft.com/office/drawing/2014/main" id="{07E6A074-4CF6-45A8-9C2F-4CB55B1AC6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3" name="Color">
              <a:extLst>
                <a:ext uri="{FF2B5EF4-FFF2-40B4-BE49-F238E27FC236}">
                  <a16:creationId xmlns:a16="http://schemas.microsoft.com/office/drawing/2014/main" id="{B8308CE3-E1EB-4E6A-AF73-FAA7DCDBA5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4" name="Group 17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3" y="0"/>
            <a:ext cx="9141717" cy="6858000"/>
            <a:chOff x="0" y="0"/>
            <a:chExt cx="12188952" cy="6858000"/>
          </a:xfrm>
        </p:grpSpPr>
        <p:sp>
          <p:nvSpPr>
            <p:cNvPr id="105" name="Freeform: Shape 18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6" name="Freeform: Shape 19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7" name="Freeform: Shape 20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8" name="Freeform: Shape 21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9" name="Freeform: Shape 22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0" name="Freeform: Shape 23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1" name="Freeform: Shape 24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876EB19-32DD-0F1D-8C16-AE064D976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459" y="598259"/>
            <a:ext cx="5562786" cy="461733"/>
          </a:xfrm>
        </p:spPr>
        <p:txBody>
          <a:bodyPr anchor="b">
            <a:normAutofit/>
          </a:bodyPr>
          <a:lstStyle/>
          <a:p>
            <a:r>
              <a:rPr lang="en-US" sz="2200" dirty="0">
                <a:solidFill>
                  <a:schemeClr val="bg1"/>
                </a:solidFill>
                <a:latin typeface="Tw Cen MT" panose="020B0602020104020603" pitchFamily="34" charset="77"/>
              </a:rPr>
              <a:t>Hypothesis Testing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89799E-5AC1-B939-CECB-5E0AB3B31EA9}"/>
              </a:ext>
            </a:extLst>
          </p:cNvPr>
          <p:cNvSpPr txBox="1"/>
          <p:nvPr/>
        </p:nvSpPr>
        <p:spPr>
          <a:xfrm>
            <a:off x="720271" y="3995194"/>
            <a:ext cx="83160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Since the p-value of the test (0.001527535820) is less than .05, we can reject the null hypothesis.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13D070-FEC9-8DAD-DAA1-F031D2298EFA}"/>
              </a:ext>
            </a:extLst>
          </p:cNvPr>
          <p:cNvSpPr txBox="1"/>
          <p:nvPr/>
        </p:nvSpPr>
        <p:spPr>
          <a:xfrm>
            <a:off x="514765" y="1048832"/>
            <a:ext cx="788670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One sample t-test: The One Sample t-test ascertains if the sample average differs statistically from an actual or apposed population mean. A parametric testing technique is the One Sample t-test. We will use this testing here.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0B17802-A3F7-C3BE-6E5A-3970A8A7B1EF}"/>
              </a:ext>
            </a:extLst>
          </p:cNvPr>
          <p:cNvSpPr txBox="1"/>
          <p:nvPr/>
        </p:nvSpPr>
        <p:spPr>
          <a:xfrm>
            <a:off x="2367676" y="1563774"/>
            <a:ext cx="40137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Let's determine the average first innings score is 160 ?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29D3672-3931-0656-9AA1-1A404A106D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271" y="2104977"/>
            <a:ext cx="7772400" cy="1114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4724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Slide Background Fill">
            <a:extLst>
              <a:ext uri="{FF2B5EF4-FFF2-40B4-BE49-F238E27FC236}">
                <a16:creationId xmlns:a16="http://schemas.microsoft.com/office/drawing/2014/main" id="{44D65982-4F00-4330-8DAA-DE6A9E4D6D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9">
            <a:extLst>
              <a:ext uri="{FF2B5EF4-FFF2-40B4-BE49-F238E27FC236}">
                <a16:creationId xmlns:a16="http://schemas.microsoft.com/office/drawing/2014/main" id="{CF6A64B7-08F8-451E-AB41-DD048EBB1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136" y="0"/>
            <a:ext cx="9141711" cy="6858000"/>
            <a:chOff x="-2848" y="0"/>
            <a:chExt cx="12188949" cy="6858000"/>
          </a:xfrm>
        </p:grpSpPr>
        <p:sp>
          <p:nvSpPr>
            <p:cNvPr id="11" name="Color Cover">
              <a:extLst>
                <a:ext uri="{FF2B5EF4-FFF2-40B4-BE49-F238E27FC236}">
                  <a16:creationId xmlns:a16="http://schemas.microsoft.com/office/drawing/2014/main" id="{3F014940-3C31-41DA-9462-608F0FE2F7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5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Color Cover">
              <a:extLst>
                <a:ext uri="{FF2B5EF4-FFF2-40B4-BE49-F238E27FC236}">
                  <a16:creationId xmlns:a16="http://schemas.microsoft.com/office/drawing/2014/main" id="{64D15CF9-244C-462A-B208-009F99D2AB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6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1" name="Group 13">
            <a:extLst>
              <a:ext uri="{FF2B5EF4-FFF2-40B4-BE49-F238E27FC236}">
                <a16:creationId xmlns:a16="http://schemas.microsoft.com/office/drawing/2014/main" id="{2A4265DE-717D-44D8-8CC6-CDC0FB7E9C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8459" y="598259"/>
            <a:ext cx="8167081" cy="5680742"/>
            <a:chOff x="651279" y="598259"/>
            <a:chExt cx="10889442" cy="5680742"/>
          </a:xfrm>
        </p:grpSpPr>
        <p:sp>
          <p:nvSpPr>
            <p:cNvPr id="102" name="Color">
              <a:extLst>
                <a:ext uri="{FF2B5EF4-FFF2-40B4-BE49-F238E27FC236}">
                  <a16:creationId xmlns:a16="http://schemas.microsoft.com/office/drawing/2014/main" id="{07E6A074-4CF6-45A8-9C2F-4CB55B1AC6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3" name="Color">
              <a:extLst>
                <a:ext uri="{FF2B5EF4-FFF2-40B4-BE49-F238E27FC236}">
                  <a16:creationId xmlns:a16="http://schemas.microsoft.com/office/drawing/2014/main" id="{B8308CE3-E1EB-4E6A-AF73-FAA7DCDBA5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4" name="Group 17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3" y="0"/>
            <a:ext cx="9141717" cy="6858000"/>
            <a:chOff x="0" y="0"/>
            <a:chExt cx="12188952" cy="6858000"/>
          </a:xfrm>
        </p:grpSpPr>
        <p:sp>
          <p:nvSpPr>
            <p:cNvPr id="105" name="Freeform: Shape 18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6" name="Freeform: Shape 19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7" name="Freeform: Shape 20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8" name="Freeform: Shape 21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9" name="Freeform: Shape 22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0" name="Freeform: Shape 23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1" name="Freeform: Shape 24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876EB19-32DD-0F1D-8C16-AE064D976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459" y="598259"/>
            <a:ext cx="5562786" cy="461733"/>
          </a:xfrm>
        </p:spPr>
        <p:txBody>
          <a:bodyPr anchor="b">
            <a:normAutofit/>
          </a:bodyPr>
          <a:lstStyle/>
          <a:p>
            <a:r>
              <a:rPr lang="en-US" sz="2200" dirty="0">
                <a:solidFill>
                  <a:schemeClr val="bg1"/>
                </a:solidFill>
                <a:latin typeface="Tw Cen MT" panose="020B0602020104020603" pitchFamily="34" charset="77"/>
              </a:rPr>
              <a:t>Regression Analysis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17B0E62-01B8-05B3-ED92-6DB50005AB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813" y="1123341"/>
            <a:ext cx="7772400" cy="214031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7486EE5-FDF3-FC3B-A9E0-BDC223092C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676" y="3265984"/>
            <a:ext cx="7756089" cy="209422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48AD53F-93B4-C9EA-BCC1-EFAA0B1DC121}"/>
              </a:ext>
            </a:extLst>
          </p:cNvPr>
          <p:cNvSpPr txBox="1"/>
          <p:nvPr/>
        </p:nvSpPr>
        <p:spPr>
          <a:xfrm>
            <a:off x="598835" y="5449189"/>
            <a:ext cx="7747930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>
              <a:lnSpc>
                <a:spcPct val="90000"/>
              </a:lnSpc>
              <a:spcBef>
                <a:spcPct val="0"/>
              </a:spcBef>
            </a:pPr>
            <a:r>
              <a:rPr lang="en-US" sz="14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We can see that there is a negative linear relationship between </a:t>
            </a:r>
            <a:r>
              <a:rPr lang="en-US" sz="1400" dirty="0" err="1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first_ings_score</a:t>
            </a:r>
            <a:r>
              <a:rPr lang="en-US" sz="14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 and </a:t>
            </a:r>
            <a:r>
              <a:rPr lang="en-US" sz="1400" dirty="0" err="1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first_ings_wkts</a:t>
            </a:r>
            <a:r>
              <a:rPr lang="en-US" sz="14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 , in other words, loosing less wickets predicts a higher score!</a:t>
            </a:r>
          </a:p>
        </p:txBody>
      </p:sp>
    </p:spTree>
    <p:extLst>
      <p:ext uri="{BB962C8B-B14F-4D97-AF65-F5344CB8AC3E}">
        <p14:creationId xmlns:p14="http://schemas.microsoft.com/office/powerpoint/2010/main" val="558550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Slide Background Fill">
            <a:extLst>
              <a:ext uri="{FF2B5EF4-FFF2-40B4-BE49-F238E27FC236}">
                <a16:creationId xmlns:a16="http://schemas.microsoft.com/office/drawing/2014/main" id="{44D65982-4F00-4330-8DAA-DE6A9E4D6D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9">
            <a:extLst>
              <a:ext uri="{FF2B5EF4-FFF2-40B4-BE49-F238E27FC236}">
                <a16:creationId xmlns:a16="http://schemas.microsoft.com/office/drawing/2014/main" id="{CF6A64B7-08F8-451E-AB41-DD048EBB1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136" y="0"/>
            <a:ext cx="9141711" cy="6858000"/>
            <a:chOff x="-2848" y="0"/>
            <a:chExt cx="12188949" cy="6858000"/>
          </a:xfrm>
        </p:grpSpPr>
        <p:sp>
          <p:nvSpPr>
            <p:cNvPr id="11" name="Color Cover">
              <a:extLst>
                <a:ext uri="{FF2B5EF4-FFF2-40B4-BE49-F238E27FC236}">
                  <a16:creationId xmlns:a16="http://schemas.microsoft.com/office/drawing/2014/main" id="{3F014940-3C31-41DA-9462-608F0FE2F7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5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Color Cover">
              <a:extLst>
                <a:ext uri="{FF2B5EF4-FFF2-40B4-BE49-F238E27FC236}">
                  <a16:creationId xmlns:a16="http://schemas.microsoft.com/office/drawing/2014/main" id="{64D15CF9-244C-462A-B208-009F99D2AB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6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1" name="Group 13">
            <a:extLst>
              <a:ext uri="{FF2B5EF4-FFF2-40B4-BE49-F238E27FC236}">
                <a16:creationId xmlns:a16="http://schemas.microsoft.com/office/drawing/2014/main" id="{2A4265DE-717D-44D8-8CC6-CDC0FB7E9C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8459" y="598259"/>
            <a:ext cx="8167081" cy="5680742"/>
            <a:chOff x="651279" y="598259"/>
            <a:chExt cx="10889442" cy="5680742"/>
          </a:xfrm>
        </p:grpSpPr>
        <p:sp>
          <p:nvSpPr>
            <p:cNvPr id="102" name="Color">
              <a:extLst>
                <a:ext uri="{FF2B5EF4-FFF2-40B4-BE49-F238E27FC236}">
                  <a16:creationId xmlns:a16="http://schemas.microsoft.com/office/drawing/2014/main" id="{07E6A074-4CF6-45A8-9C2F-4CB55B1AC6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3" name="Color">
              <a:extLst>
                <a:ext uri="{FF2B5EF4-FFF2-40B4-BE49-F238E27FC236}">
                  <a16:creationId xmlns:a16="http://schemas.microsoft.com/office/drawing/2014/main" id="{B8308CE3-E1EB-4E6A-AF73-FAA7DCDBA5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4" name="Group 17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3" y="0"/>
            <a:ext cx="9141717" cy="6858000"/>
            <a:chOff x="0" y="0"/>
            <a:chExt cx="12188952" cy="6858000"/>
          </a:xfrm>
        </p:grpSpPr>
        <p:sp>
          <p:nvSpPr>
            <p:cNvPr id="105" name="Freeform: Shape 18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6" name="Freeform: Shape 19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7" name="Freeform: Shape 20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8" name="Freeform: Shape 21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9" name="Freeform: Shape 22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0" name="Freeform: Shape 23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1" name="Freeform: Shape 24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876EB19-32DD-0F1D-8C16-AE064D976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322" y="598261"/>
            <a:ext cx="2986268" cy="473456"/>
          </a:xfrm>
        </p:spPr>
        <p:txBody>
          <a:bodyPr anchor="b"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Tw Cen MT" panose="020B0602020104020603" pitchFamily="34" charset="77"/>
              </a:rPr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D2F211-27C5-9712-04A6-BFA5451CB4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309" y="1071717"/>
            <a:ext cx="7794238" cy="4943953"/>
          </a:xfrm>
        </p:spPr>
        <p:txBody>
          <a:bodyPr anchor="t">
            <a:normAutofit/>
          </a:bodyPr>
          <a:lstStyle/>
          <a:p>
            <a:pPr marL="0" indent="0">
              <a:spcBef>
                <a:spcPct val="0"/>
              </a:spcBef>
              <a:buNone/>
            </a:pPr>
            <a:r>
              <a:rPr lang="en-US" sz="16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Outcome of EDA : </a:t>
            </a:r>
          </a:p>
          <a:p>
            <a:pPr lvl="1"/>
            <a:r>
              <a:rPr lang="en-US" sz="14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IPL 2022 is going great for Gujrat as a new team this year. Jos </a:t>
            </a:r>
            <a:r>
              <a:rPr lang="en-US" sz="1400" dirty="0" err="1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Buttler</a:t>
            </a:r>
            <a:r>
              <a:rPr lang="en-US" sz="14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 and KL Rahul have been great with the bat, and </a:t>
            </a:r>
            <a:r>
              <a:rPr lang="en-US" sz="1400" dirty="0" err="1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Yuzvendra</a:t>
            </a:r>
            <a:r>
              <a:rPr lang="en-US" sz="14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 Chahal and Kuldeep Yadav have been great with the bowl.</a:t>
            </a:r>
          </a:p>
          <a:p>
            <a:pPr lvl="1"/>
            <a:r>
              <a:rPr lang="en-US" sz="14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Wankhede Stadium in Mumbai and MCA Stadium in Pune, most wickets fall while chasing the target. And in the other two stadiums, most wickets fall while setting the target.</a:t>
            </a:r>
          </a:p>
          <a:p>
            <a:pPr lvl="1"/>
            <a:r>
              <a:rPr lang="en-US" sz="14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There is medium strength negative linear relationship between </a:t>
            </a:r>
            <a:r>
              <a:rPr lang="en-US" sz="1400" dirty="0" err="1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first_ings_score</a:t>
            </a:r>
            <a:r>
              <a:rPr lang="en-US" sz="14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 and </a:t>
            </a:r>
            <a:r>
              <a:rPr lang="en-US" sz="1400" dirty="0" err="1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first_ings_wkts.In</a:t>
            </a:r>
            <a:r>
              <a:rPr lang="en-US" sz="14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 other words, it seems that </a:t>
            </a:r>
            <a:r>
              <a:rPr lang="en-US" sz="1400" dirty="0" err="1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first_ings_wkts</a:t>
            </a:r>
            <a:r>
              <a:rPr lang="en-US" sz="14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 does have some influence on </a:t>
            </a:r>
            <a:r>
              <a:rPr lang="en-US" sz="1400" dirty="0" err="1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first_ings_score</a:t>
            </a:r>
            <a:r>
              <a:rPr lang="en-US" sz="14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.</a:t>
            </a:r>
          </a:p>
          <a:p>
            <a:pPr lvl="1"/>
            <a:r>
              <a:rPr lang="en-US" sz="14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Winning chance for batting first or 2nd is same (50%).</a:t>
            </a:r>
          </a:p>
          <a:p>
            <a:pPr marL="342900" lvl="1" indent="0">
              <a:buNone/>
            </a:pPr>
            <a:endParaRPr lang="en-US" sz="1400" dirty="0">
              <a:solidFill>
                <a:schemeClr val="bg1"/>
              </a:solidFill>
              <a:latin typeface="Tw Cen MT" panose="020B0602020104020603" pitchFamily="34" charset="77"/>
              <a:ea typeface="+mj-ea"/>
              <a:cs typeface="+mj-cs"/>
            </a:endParaRPr>
          </a:p>
          <a:p>
            <a:pPr marL="0" lvl="1" indent="0">
              <a:spcBef>
                <a:spcPct val="0"/>
              </a:spcBef>
              <a:buNone/>
            </a:pPr>
            <a:r>
              <a:rPr lang="en-US" sz="16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What was missed during the analysis ?</a:t>
            </a:r>
          </a:p>
          <a:p>
            <a:pPr lvl="1"/>
            <a:r>
              <a:rPr lang="en-US" sz="14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As only 11 player can play in a match. The data set does not have player list for each game.</a:t>
            </a:r>
          </a:p>
          <a:p>
            <a:pPr lvl="1"/>
            <a:r>
              <a:rPr lang="en-US" sz="14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Batting order play important factor for batsman ,  may not all good bats man get a chance to bat as its limited over game.</a:t>
            </a:r>
          </a:p>
          <a:p>
            <a:pPr lvl="1"/>
            <a:r>
              <a:rPr lang="en-US" sz="14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Dataset does not have pitch and weather condition for the game, which could help us to analyze which player/team perform better in which condition.</a:t>
            </a:r>
          </a:p>
          <a:p>
            <a:pPr marL="342900" lvl="1" indent="0">
              <a:buNone/>
            </a:pPr>
            <a:endParaRPr lang="en-US" sz="1400" dirty="0">
              <a:solidFill>
                <a:schemeClr val="bg1"/>
              </a:solidFill>
              <a:latin typeface="Tw Cen MT" panose="020B0602020104020603" pitchFamily="34" charset="77"/>
              <a:ea typeface="+mj-ea"/>
              <a:cs typeface="+mj-cs"/>
            </a:endParaRPr>
          </a:p>
          <a:p>
            <a:pPr marL="0" lvl="1" indent="0">
              <a:spcBef>
                <a:spcPct val="0"/>
              </a:spcBef>
              <a:buNone/>
            </a:pPr>
            <a:r>
              <a:rPr lang="en-US" sz="16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Were there any variables could have helped in the analysis ?</a:t>
            </a:r>
          </a:p>
          <a:p>
            <a:pPr marL="285750" lvl="1" indent="-285750">
              <a:spcBef>
                <a:spcPct val="0"/>
              </a:spcBef>
            </a:pPr>
            <a:r>
              <a:rPr lang="en-US" sz="16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Foreign Player list for each team</a:t>
            </a:r>
          </a:p>
          <a:p>
            <a:pPr marL="285750" lvl="1" indent="-285750">
              <a:spcBef>
                <a:spcPct val="0"/>
              </a:spcBef>
            </a:pPr>
            <a:r>
              <a:rPr lang="en-US" sz="16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Batsman and Blower order list in each game</a:t>
            </a:r>
          </a:p>
          <a:p>
            <a:pPr marL="285750" lvl="1" indent="-285750">
              <a:spcBef>
                <a:spcPct val="0"/>
              </a:spcBef>
            </a:pPr>
            <a:r>
              <a:rPr lang="en-US" sz="16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Order of batsman </a:t>
            </a:r>
          </a:p>
          <a:p>
            <a:pPr marL="285750" lvl="1" indent="-285750">
              <a:spcBef>
                <a:spcPct val="0"/>
              </a:spcBef>
            </a:pPr>
            <a:r>
              <a:rPr lang="en-US" sz="16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Highest scoring batsman played how many bowl to score the run.</a:t>
            </a:r>
          </a:p>
          <a:p>
            <a:pPr marL="0" indent="0" algn="ctr">
              <a:buNone/>
            </a:pPr>
            <a:endParaRPr lang="en-US" sz="1600" dirty="0"/>
          </a:p>
          <a:p>
            <a:pPr marL="0" indent="0" algn="ctr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>
              <a:solidFill>
                <a:schemeClr val="bg1"/>
              </a:solidFill>
              <a:latin typeface="Tw Cen MT" panose="020B0602020104020603" pitchFamily="34" charset="77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4085578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Slide Background Fill">
            <a:extLst>
              <a:ext uri="{FF2B5EF4-FFF2-40B4-BE49-F238E27FC236}">
                <a16:creationId xmlns:a16="http://schemas.microsoft.com/office/drawing/2014/main" id="{44D65982-4F00-4330-8DAA-DE6A9E4D6D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9">
            <a:extLst>
              <a:ext uri="{FF2B5EF4-FFF2-40B4-BE49-F238E27FC236}">
                <a16:creationId xmlns:a16="http://schemas.microsoft.com/office/drawing/2014/main" id="{CF6A64B7-08F8-451E-AB41-DD048EBB1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136" y="0"/>
            <a:ext cx="9141711" cy="6858000"/>
            <a:chOff x="-2848" y="0"/>
            <a:chExt cx="12188949" cy="6858000"/>
          </a:xfrm>
        </p:grpSpPr>
        <p:sp>
          <p:nvSpPr>
            <p:cNvPr id="11" name="Color Cover">
              <a:extLst>
                <a:ext uri="{FF2B5EF4-FFF2-40B4-BE49-F238E27FC236}">
                  <a16:creationId xmlns:a16="http://schemas.microsoft.com/office/drawing/2014/main" id="{3F014940-3C31-41DA-9462-608F0FE2F7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5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Color Cover">
              <a:extLst>
                <a:ext uri="{FF2B5EF4-FFF2-40B4-BE49-F238E27FC236}">
                  <a16:creationId xmlns:a16="http://schemas.microsoft.com/office/drawing/2014/main" id="{64D15CF9-244C-462A-B208-009F99D2AB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6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1" name="Group 13">
            <a:extLst>
              <a:ext uri="{FF2B5EF4-FFF2-40B4-BE49-F238E27FC236}">
                <a16:creationId xmlns:a16="http://schemas.microsoft.com/office/drawing/2014/main" id="{2A4265DE-717D-44D8-8CC6-CDC0FB7E9C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8459" y="598259"/>
            <a:ext cx="8167081" cy="5680742"/>
            <a:chOff x="651279" y="598259"/>
            <a:chExt cx="10889442" cy="5680742"/>
          </a:xfrm>
        </p:grpSpPr>
        <p:sp>
          <p:nvSpPr>
            <p:cNvPr id="102" name="Color">
              <a:extLst>
                <a:ext uri="{FF2B5EF4-FFF2-40B4-BE49-F238E27FC236}">
                  <a16:creationId xmlns:a16="http://schemas.microsoft.com/office/drawing/2014/main" id="{07E6A074-4CF6-45A8-9C2F-4CB55B1AC6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3" name="Color">
              <a:extLst>
                <a:ext uri="{FF2B5EF4-FFF2-40B4-BE49-F238E27FC236}">
                  <a16:creationId xmlns:a16="http://schemas.microsoft.com/office/drawing/2014/main" id="{B8308CE3-E1EB-4E6A-AF73-FAA7DCDBA5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4" name="Group 17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3" y="0"/>
            <a:ext cx="9141717" cy="6858000"/>
            <a:chOff x="0" y="0"/>
            <a:chExt cx="12188952" cy="6858000"/>
          </a:xfrm>
        </p:grpSpPr>
        <p:sp>
          <p:nvSpPr>
            <p:cNvPr id="105" name="Freeform: Shape 18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6" name="Freeform: Shape 19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7" name="Freeform: Shape 20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8" name="Freeform: Shape 21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9" name="Freeform: Shape 22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0" name="Freeform: Shape 23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1" name="Freeform: Shape 24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876EB19-32DD-0F1D-8C16-AE064D976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322" y="598261"/>
            <a:ext cx="2986268" cy="473456"/>
          </a:xfrm>
        </p:spPr>
        <p:txBody>
          <a:bodyPr anchor="b"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Tw Cen MT" panose="020B0602020104020603" pitchFamily="34" charset="77"/>
              </a:rPr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D2F211-27C5-9712-04A6-BFA5451CB4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309" y="1071717"/>
            <a:ext cx="7794238" cy="4943953"/>
          </a:xfrm>
        </p:spPr>
        <p:txBody>
          <a:bodyPr anchor="t">
            <a:normAutofit/>
          </a:bodyPr>
          <a:lstStyle/>
          <a:p>
            <a:pPr marL="0" indent="0">
              <a:spcBef>
                <a:spcPct val="0"/>
              </a:spcBef>
              <a:buNone/>
            </a:pPr>
            <a:r>
              <a:rPr lang="en-US" sz="16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Were there any assumptions made were incorrect ?</a:t>
            </a:r>
          </a:p>
          <a:p>
            <a:pPr lvl="1">
              <a:spcBef>
                <a:spcPct val="0"/>
              </a:spcBef>
            </a:pPr>
            <a:r>
              <a:rPr lang="en-US" sz="14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Gujarat is the new team for 2022 and they played IPL first time and own the trophy. Without team management/player experience they can beat the experience teams</a:t>
            </a:r>
            <a:r>
              <a:rPr lang="en-US" sz="13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.</a:t>
            </a:r>
          </a:p>
          <a:p>
            <a:pPr lvl="1">
              <a:spcBef>
                <a:spcPct val="0"/>
              </a:spcBef>
            </a:pPr>
            <a:endParaRPr lang="en-US" sz="1300" dirty="0">
              <a:solidFill>
                <a:schemeClr val="bg1"/>
              </a:solidFill>
              <a:latin typeface="Tw Cen MT" panose="020B0602020104020603" pitchFamily="34" charset="77"/>
              <a:ea typeface="+mj-ea"/>
              <a:cs typeface="+mj-cs"/>
            </a:endParaRPr>
          </a:p>
          <a:p>
            <a:pPr lvl="1">
              <a:spcBef>
                <a:spcPct val="0"/>
              </a:spcBef>
            </a:pPr>
            <a:endParaRPr lang="en-US" sz="1300" dirty="0">
              <a:solidFill>
                <a:schemeClr val="bg1"/>
              </a:solidFill>
              <a:latin typeface="Tw Cen MT" panose="020B0602020104020603" pitchFamily="34" charset="77"/>
              <a:ea typeface="+mj-ea"/>
              <a:cs typeface="+mj-cs"/>
            </a:endParaRPr>
          </a:p>
          <a:p>
            <a:pPr marL="0" lvl="1" indent="0">
              <a:spcBef>
                <a:spcPct val="0"/>
              </a:spcBef>
              <a:buNone/>
            </a:pPr>
            <a:r>
              <a:rPr lang="en-US" sz="16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What challenges did we face, what did we not fully understand?</a:t>
            </a:r>
          </a:p>
          <a:p>
            <a:pPr lvl="1">
              <a:spcBef>
                <a:spcPct val="0"/>
              </a:spcBef>
            </a:pPr>
            <a:r>
              <a:rPr lang="en-US" sz="14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The data volume is less , only for 74 matches for the tournament 2022. Probably 10 years data analysis could provide better prediction.</a:t>
            </a:r>
          </a:p>
          <a:p>
            <a:pPr lvl="1">
              <a:spcBef>
                <a:spcPct val="0"/>
              </a:spcBef>
            </a:pPr>
            <a:r>
              <a:rPr lang="en-US" sz="14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Fielding was chosen the most by toss-winners but where winning chance is 50% for batting first or batting 2</a:t>
            </a:r>
            <a:r>
              <a:rPr lang="en-US" sz="1400" baseline="300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nd</a:t>
            </a:r>
            <a:r>
              <a:rPr lang="en-US" sz="14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. Not clear why toss-winner choice was mostly fielding.</a:t>
            </a:r>
          </a:p>
          <a:p>
            <a:pPr lvl="1">
              <a:spcBef>
                <a:spcPct val="0"/>
              </a:spcBef>
            </a:pPr>
            <a:endParaRPr lang="en-US" sz="1400" dirty="0">
              <a:solidFill>
                <a:schemeClr val="bg1"/>
              </a:solidFill>
              <a:latin typeface="Tw Cen MT" panose="020B0602020104020603" pitchFamily="34" charset="77"/>
              <a:ea typeface="+mj-ea"/>
              <a:cs typeface="+mj-cs"/>
            </a:endParaRPr>
          </a:p>
          <a:p>
            <a:pPr lvl="1">
              <a:spcBef>
                <a:spcPct val="0"/>
              </a:spcBef>
            </a:pPr>
            <a:endParaRPr lang="en-US" sz="1300" dirty="0">
              <a:solidFill>
                <a:schemeClr val="bg1"/>
              </a:solidFill>
              <a:latin typeface="Tw Cen MT" panose="020B0602020104020603" pitchFamily="34" charset="77"/>
              <a:ea typeface="+mj-ea"/>
              <a:cs typeface="+mj-cs"/>
            </a:endParaRPr>
          </a:p>
          <a:p>
            <a:pPr marL="0" indent="0">
              <a:spcBef>
                <a:spcPct val="0"/>
              </a:spcBef>
              <a:buNone/>
            </a:pPr>
            <a:endParaRPr lang="en-US" sz="2400" dirty="0">
              <a:solidFill>
                <a:schemeClr val="bg1"/>
              </a:solidFill>
              <a:latin typeface="Tw Cen MT" panose="020B0602020104020603" pitchFamily="34" charset="77"/>
              <a:ea typeface="+mj-ea"/>
              <a:cs typeface="+mj-cs"/>
            </a:endParaRPr>
          </a:p>
          <a:p>
            <a:pPr marL="0" indent="0" algn="ctr">
              <a:buNone/>
            </a:pPr>
            <a:endParaRPr lang="en-US" sz="1600" dirty="0"/>
          </a:p>
          <a:p>
            <a:pPr marL="0" indent="0" algn="ctr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>
              <a:solidFill>
                <a:schemeClr val="bg1"/>
              </a:solidFill>
              <a:latin typeface="Tw Cen MT" panose="020B0602020104020603" pitchFamily="34" charset="77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5314924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Slide Background Fill">
            <a:extLst>
              <a:ext uri="{FF2B5EF4-FFF2-40B4-BE49-F238E27FC236}">
                <a16:creationId xmlns:a16="http://schemas.microsoft.com/office/drawing/2014/main" id="{44D65982-4F00-4330-8DAA-DE6A9E4D6D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9">
            <a:extLst>
              <a:ext uri="{FF2B5EF4-FFF2-40B4-BE49-F238E27FC236}">
                <a16:creationId xmlns:a16="http://schemas.microsoft.com/office/drawing/2014/main" id="{CF6A64B7-08F8-451E-AB41-DD048EBB1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136" y="0"/>
            <a:ext cx="9141711" cy="6858000"/>
            <a:chOff x="-2848" y="0"/>
            <a:chExt cx="12188949" cy="6858000"/>
          </a:xfrm>
        </p:grpSpPr>
        <p:sp>
          <p:nvSpPr>
            <p:cNvPr id="11" name="Color Cover">
              <a:extLst>
                <a:ext uri="{FF2B5EF4-FFF2-40B4-BE49-F238E27FC236}">
                  <a16:creationId xmlns:a16="http://schemas.microsoft.com/office/drawing/2014/main" id="{3F014940-3C31-41DA-9462-608F0FE2F7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5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Color Cover">
              <a:extLst>
                <a:ext uri="{FF2B5EF4-FFF2-40B4-BE49-F238E27FC236}">
                  <a16:creationId xmlns:a16="http://schemas.microsoft.com/office/drawing/2014/main" id="{64D15CF9-244C-462A-B208-009F99D2AB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6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1" name="Group 13">
            <a:extLst>
              <a:ext uri="{FF2B5EF4-FFF2-40B4-BE49-F238E27FC236}">
                <a16:creationId xmlns:a16="http://schemas.microsoft.com/office/drawing/2014/main" id="{2A4265DE-717D-44D8-8CC6-CDC0FB7E9C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8459" y="598259"/>
            <a:ext cx="8167081" cy="5680742"/>
            <a:chOff x="651279" y="598259"/>
            <a:chExt cx="10889442" cy="5680742"/>
          </a:xfrm>
        </p:grpSpPr>
        <p:sp>
          <p:nvSpPr>
            <p:cNvPr id="102" name="Color">
              <a:extLst>
                <a:ext uri="{FF2B5EF4-FFF2-40B4-BE49-F238E27FC236}">
                  <a16:creationId xmlns:a16="http://schemas.microsoft.com/office/drawing/2014/main" id="{07E6A074-4CF6-45A8-9C2F-4CB55B1AC6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3" name="Color">
              <a:extLst>
                <a:ext uri="{FF2B5EF4-FFF2-40B4-BE49-F238E27FC236}">
                  <a16:creationId xmlns:a16="http://schemas.microsoft.com/office/drawing/2014/main" id="{B8308CE3-E1EB-4E6A-AF73-FAA7DCDBA5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4" name="Group 17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3" y="0"/>
            <a:ext cx="9141717" cy="6858000"/>
            <a:chOff x="0" y="0"/>
            <a:chExt cx="12188952" cy="6858000"/>
          </a:xfrm>
        </p:grpSpPr>
        <p:sp>
          <p:nvSpPr>
            <p:cNvPr id="105" name="Freeform: Shape 18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6" name="Freeform: Shape 19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7" name="Freeform: Shape 20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8" name="Freeform: Shape 21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9" name="Freeform: Shape 22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0" name="Freeform: Shape 23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1" name="Freeform: Shape 24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D2F211-27C5-9712-04A6-BFA5451CB4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309" y="1778750"/>
            <a:ext cx="7794238" cy="4236920"/>
          </a:xfrm>
        </p:spPr>
        <p:txBody>
          <a:bodyPr anchor="t">
            <a:normAutofit/>
          </a:bodyPr>
          <a:lstStyle/>
          <a:p>
            <a:pPr marL="342900" lvl="1" indent="0">
              <a:buNone/>
            </a:pPr>
            <a:r>
              <a:rPr lang="en-US" sz="36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			Thank You</a:t>
            </a:r>
          </a:p>
        </p:txBody>
      </p:sp>
    </p:spTree>
    <p:extLst>
      <p:ext uri="{BB962C8B-B14F-4D97-AF65-F5344CB8AC3E}">
        <p14:creationId xmlns:p14="http://schemas.microsoft.com/office/powerpoint/2010/main" val="20607316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Slide Background Fill">
            <a:extLst>
              <a:ext uri="{FF2B5EF4-FFF2-40B4-BE49-F238E27FC236}">
                <a16:creationId xmlns:a16="http://schemas.microsoft.com/office/drawing/2014/main" id="{44D65982-4F00-4330-8DAA-DE6A9E4D6D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9">
            <a:extLst>
              <a:ext uri="{FF2B5EF4-FFF2-40B4-BE49-F238E27FC236}">
                <a16:creationId xmlns:a16="http://schemas.microsoft.com/office/drawing/2014/main" id="{CF6A64B7-08F8-451E-AB41-DD048EBB1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136" y="0"/>
            <a:ext cx="9141711" cy="6858000"/>
            <a:chOff x="-2848" y="0"/>
            <a:chExt cx="12188949" cy="6858000"/>
          </a:xfrm>
        </p:grpSpPr>
        <p:sp>
          <p:nvSpPr>
            <p:cNvPr id="11" name="Color Cover">
              <a:extLst>
                <a:ext uri="{FF2B5EF4-FFF2-40B4-BE49-F238E27FC236}">
                  <a16:creationId xmlns:a16="http://schemas.microsoft.com/office/drawing/2014/main" id="{3F014940-3C31-41DA-9462-608F0FE2F7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5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Color Cover">
              <a:extLst>
                <a:ext uri="{FF2B5EF4-FFF2-40B4-BE49-F238E27FC236}">
                  <a16:creationId xmlns:a16="http://schemas.microsoft.com/office/drawing/2014/main" id="{64D15CF9-244C-462A-B208-009F99D2AB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6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1" name="Group 13">
            <a:extLst>
              <a:ext uri="{FF2B5EF4-FFF2-40B4-BE49-F238E27FC236}">
                <a16:creationId xmlns:a16="http://schemas.microsoft.com/office/drawing/2014/main" id="{2A4265DE-717D-44D8-8CC6-CDC0FB7E9C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8459" y="598259"/>
            <a:ext cx="8167081" cy="5680742"/>
            <a:chOff x="651279" y="598259"/>
            <a:chExt cx="10889442" cy="5680742"/>
          </a:xfrm>
        </p:grpSpPr>
        <p:sp>
          <p:nvSpPr>
            <p:cNvPr id="102" name="Color">
              <a:extLst>
                <a:ext uri="{FF2B5EF4-FFF2-40B4-BE49-F238E27FC236}">
                  <a16:creationId xmlns:a16="http://schemas.microsoft.com/office/drawing/2014/main" id="{07E6A074-4CF6-45A8-9C2F-4CB55B1AC6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3" name="Color">
              <a:extLst>
                <a:ext uri="{FF2B5EF4-FFF2-40B4-BE49-F238E27FC236}">
                  <a16:creationId xmlns:a16="http://schemas.microsoft.com/office/drawing/2014/main" id="{B8308CE3-E1EB-4E6A-AF73-FAA7DCDBA5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4" name="Group 17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3" y="0"/>
            <a:ext cx="9141717" cy="6858000"/>
            <a:chOff x="0" y="0"/>
            <a:chExt cx="12188952" cy="6858000"/>
          </a:xfrm>
        </p:grpSpPr>
        <p:sp>
          <p:nvSpPr>
            <p:cNvPr id="105" name="Freeform: Shape 18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6" name="Freeform: Shape 19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7" name="Freeform: Shape 20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8" name="Freeform: Shape 21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9" name="Freeform: Shape 22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0" name="Freeform: Shape 23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1" name="Freeform: Shape 24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876EB19-32DD-0F1D-8C16-AE064D976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761" y="401283"/>
            <a:ext cx="5597955" cy="599549"/>
          </a:xfrm>
        </p:spPr>
        <p:txBody>
          <a:bodyPr anchor="b"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Tw Cen MT" panose="020B0602020104020603" pitchFamily="34" charset="77"/>
              </a:rPr>
              <a:t>Data Collection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0DED0D3-A05A-3B16-550D-FD135A2FCF8F}"/>
              </a:ext>
            </a:extLst>
          </p:cNvPr>
          <p:cNvSpPr txBox="1"/>
          <p:nvPr/>
        </p:nvSpPr>
        <p:spPr>
          <a:xfrm>
            <a:off x="927485" y="1035274"/>
            <a:ext cx="662353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The dataset that I am using for the task of IPL 2022 analysis is downloaded from Kaggle. We can download this dataset from </a:t>
            </a:r>
            <a:r>
              <a:rPr lang="en-US" sz="16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https://</a:t>
            </a:r>
            <a:r>
              <a:rPr lang="en-US" sz="1600" dirty="0" err="1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www.kaggle.com</a:t>
            </a:r>
            <a:r>
              <a:rPr lang="en-US" sz="16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/datasets/aravindas01/ipl-2022dataset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37385BF-F1C8-67F8-77D4-98D23B6A9138}"/>
              </a:ext>
            </a:extLst>
          </p:cNvPr>
          <p:cNvSpPr txBox="1"/>
          <p:nvPr/>
        </p:nvSpPr>
        <p:spPr>
          <a:xfrm>
            <a:off x="916338" y="2272847"/>
            <a:ext cx="712619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02060"/>
                </a:solidFill>
              </a:rPr>
              <a:t>import </a:t>
            </a:r>
            <a:r>
              <a:rPr lang="en-US" sz="1200" dirty="0" err="1">
                <a:solidFill>
                  <a:srgbClr val="002060"/>
                </a:solidFill>
              </a:rPr>
              <a:t>numpy</a:t>
            </a:r>
            <a:r>
              <a:rPr lang="en-US" sz="1200" dirty="0">
                <a:solidFill>
                  <a:srgbClr val="002060"/>
                </a:solidFill>
              </a:rPr>
              <a:t> as np # linear algebra</a:t>
            </a:r>
          </a:p>
          <a:p>
            <a:r>
              <a:rPr lang="en-US" sz="1200" dirty="0">
                <a:solidFill>
                  <a:srgbClr val="002060"/>
                </a:solidFill>
              </a:rPr>
              <a:t>import pandas as pd # data processing, CSV file I/O (e.g. </a:t>
            </a:r>
            <a:r>
              <a:rPr lang="en-US" sz="1200" dirty="0" err="1">
                <a:solidFill>
                  <a:srgbClr val="002060"/>
                </a:solidFill>
              </a:rPr>
              <a:t>pd.read_csv</a:t>
            </a:r>
            <a:r>
              <a:rPr lang="en-US" sz="1200" dirty="0">
                <a:solidFill>
                  <a:srgbClr val="002060"/>
                </a:solidFill>
              </a:rPr>
              <a:t>)</a:t>
            </a:r>
          </a:p>
          <a:p>
            <a:r>
              <a:rPr lang="en-US" sz="1200" dirty="0">
                <a:solidFill>
                  <a:srgbClr val="002060"/>
                </a:solidFill>
              </a:rPr>
              <a:t>import seaborn as </a:t>
            </a:r>
            <a:r>
              <a:rPr lang="en-US" sz="1200" dirty="0" err="1">
                <a:solidFill>
                  <a:srgbClr val="002060"/>
                </a:solidFill>
              </a:rPr>
              <a:t>sns</a:t>
            </a:r>
            <a:endParaRPr lang="en-US" sz="1200" dirty="0">
              <a:solidFill>
                <a:srgbClr val="002060"/>
              </a:solidFill>
            </a:endParaRPr>
          </a:p>
          <a:p>
            <a:r>
              <a:rPr lang="en-US" sz="1200" dirty="0">
                <a:solidFill>
                  <a:srgbClr val="002060"/>
                </a:solidFill>
              </a:rPr>
              <a:t>import </a:t>
            </a:r>
            <a:r>
              <a:rPr lang="en-US" sz="1200" dirty="0" err="1">
                <a:solidFill>
                  <a:srgbClr val="002060"/>
                </a:solidFill>
              </a:rPr>
              <a:t>matplotlib.pyplot</a:t>
            </a:r>
            <a:r>
              <a:rPr lang="en-US" sz="1200" dirty="0">
                <a:solidFill>
                  <a:srgbClr val="002060"/>
                </a:solidFill>
              </a:rPr>
              <a:t> as </a:t>
            </a:r>
            <a:r>
              <a:rPr lang="en-US" sz="1200" dirty="0" err="1">
                <a:solidFill>
                  <a:srgbClr val="002060"/>
                </a:solidFill>
              </a:rPr>
              <a:t>plt</a:t>
            </a:r>
            <a:endParaRPr lang="en-US" sz="1200" dirty="0">
              <a:solidFill>
                <a:srgbClr val="002060"/>
              </a:solidFill>
            </a:endParaRPr>
          </a:p>
          <a:p>
            <a:r>
              <a:rPr lang="en-US" sz="1200" dirty="0">
                <a:solidFill>
                  <a:srgbClr val="002060"/>
                </a:solidFill>
              </a:rPr>
              <a:t>from </a:t>
            </a:r>
            <a:r>
              <a:rPr lang="en-US" sz="1200" dirty="0" err="1">
                <a:solidFill>
                  <a:srgbClr val="002060"/>
                </a:solidFill>
              </a:rPr>
              <a:t>scipy</a:t>
            </a:r>
            <a:r>
              <a:rPr lang="en-US" sz="1200" dirty="0">
                <a:solidFill>
                  <a:srgbClr val="002060"/>
                </a:solidFill>
              </a:rPr>
              <a:t> import stats</a:t>
            </a:r>
          </a:p>
          <a:p>
            <a:r>
              <a:rPr lang="en-US" sz="1200" dirty="0">
                <a:solidFill>
                  <a:srgbClr val="002060"/>
                </a:solidFill>
              </a:rPr>
              <a:t>import random</a:t>
            </a:r>
          </a:p>
          <a:p>
            <a:r>
              <a:rPr lang="en-US" sz="1200" dirty="0">
                <a:solidFill>
                  <a:srgbClr val="002060"/>
                </a:solidFill>
              </a:rPr>
              <a:t>import </a:t>
            </a:r>
            <a:r>
              <a:rPr lang="en-US" sz="1200" dirty="0" err="1">
                <a:solidFill>
                  <a:srgbClr val="002060"/>
                </a:solidFill>
              </a:rPr>
              <a:t>thinkplot</a:t>
            </a:r>
            <a:endParaRPr lang="en-US" sz="1200" dirty="0">
              <a:solidFill>
                <a:srgbClr val="002060"/>
              </a:solidFill>
            </a:endParaRPr>
          </a:p>
          <a:p>
            <a:r>
              <a:rPr lang="en-US" sz="1200" dirty="0">
                <a:solidFill>
                  <a:srgbClr val="002060"/>
                </a:solidFill>
              </a:rPr>
              <a:t>import thinkstats2</a:t>
            </a:r>
          </a:p>
          <a:p>
            <a:r>
              <a:rPr lang="en-US" sz="1200" dirty="0">
                <a:solidFill>
                  <a:srgbClr val="002060"/>
                </a:solidFill>
              </a:rPr>
              <a:t>import warnings</a:t>
            </a:r>
          </a:p>
          <a:p>
            <a:r>
              <a:rPr lang="en-US" sz="1200" dirty="0">
                <a:solidFill>
                  <a:srgbClr val="002060"/>
                </a:solidFill>
              </a:rPr>
              <a:t>import </a:t>
            </a:r>
            <a:r>
              <a:rPr lang="en-US" sz="1200" dirty="0" err="1">
                <a:solidFill>
                  <a:srgbClr val="002060"/>
                </a:solidFill>
              </a:rPr>
              <a:t>plotly.express</a:t>
            </a:r>
            <a:r>
              <a:rPr lang="en-US" sz="1200" dirty="0">
                <a:solidFill>
                  <a:srgbClr val="002060"/>
                </a:solidFill>
              </a:rPr>
              <a:t> as </a:t>
            </a:r>
            <a:r>
              <a:rPr lang="en-US" sz="1200" dirty="0" err="1">
                <a:solidFill>
                  <a:srgbClr val="002060"/>
                </a:solidFill>
              </a:rPr>
              <a:t>px</a:t>
            </a:r>
            <a:endParaRPr lang="en-US" sz="1200" dirty="0">
              <a:solidFill>
                <a:srgbClr val="002060"/>
              </a:solidFill>
            </a:endParaRPr>
          </a:p>
          <a:p>
            <a:r>
              <a:rPr lang="en-US" sz="1200" dirty="0">
                <a:solidFill>
                  <a:srgbClr val="002060"/>
                </a:solidFill>
              </a:rPr>
              <a:t>import </a:t>
            </a:r>
            <a:r>
              <a:rPr lang="en-US" sz="1200" dirty="0" err="1">
                <a:solidFill>
                  <a:srgbClr val="002060"/>
                </a:solidFill>
              </a:rPr>
              <a:t>plotly.graph_objects</a:t>
            </a:r>
            <a:r>
              <a:rPr lang="en-US" sz="1200" dirty="0">
                <a:solidFill>
                  <a:srgbClr val="002060"/>
                </a:solidFill>
              </a:rPr>
              <a:t> as go</a:t>
            </a:r>
          </a:p>
          <a:p>
            <a:r>
              <a:rPr lang="en-US" sz="1200" dirty="0">
                <a:solidFill>
                  <a:srgbClr val="002060"/>
                </a:solidFill>
              </a:rPr>
              <a:t>import </a:t>
            </a:r>
            <a:r>
              <a:rPr lang="en-US" sz="1200" dirty="0" err="1">
                <a:solidFill>
                  <a:srgbClr val="002060"/>
                </a:solidFill>
              </a:rPr>
              <a:t>statsmodels.formula.api</a:t>
            </a:r>
            <a:r>
              <a:rPr lang="en-US" sz="1200" dirty="0">
                <a:solidFill>
                  <a:srgbClr val="002060"/>
                </a:solidFill>
              </a:rPr>
              <a:t> as </a:t>
            </a:r>
            <a:r>
              <a:rPr lang="en-US" sz="1200" dirty="0" err="1">
                <a:solidFill>
                  <a:srgbClr val="002060"/>
                </a:solidFill>
              </a:rPr>
              <a:t>smf</a:t>
            </a:r>
            <a:endParaRPr lang="en-US" sz="1200" dirty="0">
              <a:solidFill>
                <a:srgbClr val="002060"/>
              </a:solidFill>
            </a:endParaRPr>
          </a:p>
          <a:p>
            <a:r>
              <a:rPr lang="en-US" sz="1200" dirty="0" err="1">
                <a:solidFill>
                  <a:srgbClr val="002060"/>
                </a:solidFill>
              </a:rPr>
              <a:t>warnings.filterwarnings</a:t>
            </a:r>
            <a:r>
              <a:rPr lang="en-US" sz="1200" dirty="0">
                <a:solidFill>
                  <a:srgbClr val="002060"/>
                </a:solidFill>
              </a:rPr>
              <a:t>('ignore')</a:t>
            </a:r>
          </a:p>
          <a:p>
            <a:r>
              <a:rPr lang="en-US" sz="1200" dirty="0">
                <a:solidFill>
                  <a:srgbClr val="002060"/>
                </a:solidFill>
              </a:rPr>
              <a:t>import </a:t>
            </a:r>
            <a:r>
              <a:rPr lang="en-US" sz="1200" dirty="0" err="1">
                <a:solidFill>
                  <a:srgbClr val="002060"/>
                </a:solidFill>
              </a:rPr>
              <a:t>os</a:t>
            </a:r>
            <a:endParaRPr lang="en-US" sz="1200" dirty="0">
              <a:solidFill>
                <a:srgbClr val="002060"/>
              </a:solidFill>
            </a:endParaRPr>
          </a:p>
          <a:p>
            <a:r>
              <a:rPr lang="en-US" sz="1200" dirty="0" err="1">
                <a:solidFill>
                  <a:srgbClr val="002060"/>
                </a:solidFill>
              </a:rPr>
              <a:t>ipl_data</a:t>
            </a:r>
            <a:r>
              <a:rPr lang="en-US" sz="1200" dirty="0">
                <a:solidFill>
                  <a:srgbClr val="002060"/>
                </a:solidFill>
              </a:rPr>
              <a:t> = </a:t>
            </a:r>
            <a:r>
              <a:rPr lang="en-US" sz="1200" dirty="0" err="1">
                <a:solidFill>
                  <a:srgbClr val="002060"/>
                </a:solidFill>
              </a:rPr>
              <a:t>pd.read_csv</a:t>
            </a:r>
            <a:r>
              <a:rPr lang="en-US" sz="1200" dirty="0">
                <a:solidFill>
                  <a:srgbClr val="002060"/>
                </a:solidFill>
              </a:rPr>
              <a:t>("/Users/</a:t>
            </a:r>
            <a:r>
              <a:rPr lang="en-US" sz="1200" dirty="0" err="1">
                <a:solidFill>
                  <a:srgbClr val="002060"/>
                </a:solidFill>
              </a:rPr>
              <a:t>rajibsamanta</a:t>
            </a:r>
            <a:r>
              <a:rPr lang="en-US" sz="1200" dirty="0">
                <a:solidFill>
                  <a:srgbClr val="002060"/>
                </a:solidFill>
              </a:rPr>
              <a:t>/Documents/</a:t>
            </a:r>
            <a:r>
              <a:rPr lang="en-US" sz="1200" dirty="0" err="1">
                <a:solidFill>
                  <a:srgbClr val="002060"/>
                </a:solidFill>
              </a:rPr>
              <a:t>Rajib</a:t>
            </a:r>
            <a:r>
              <a:rPr lang="en-US" sz="1200" dirty="0">
                <a:solidFill>
                  <a:srgbClr val="002060"/>
                </a:solidFill>
              </a:rPr>
              <a:t>/College/Sem4_2023/Project/Book_ipl22_ver_33.csv",encoding ='</a:t>
            </a:r>
            <a:r>
              <a:rPr lang="en-US" sz="1200" dirty="0" err="1">
                <a:solidFill>
                  <a:srgbClr val="002060"/>
                </a:solidFill>
              </a:rPr>
              <a:t>unicode_escape</a:t>
            </a:r>
            <a:r>
              <a:rPr lang="en-US" sz="1200" dirty="0">
                <a:solidFill>
                  <a:srgbClr val="002060"/>
                </a:solidFill>
              </a:rPr>
              <a:t>')</a:t>
            </a:r>
          </a:p>
          <a:p>
            <a:r>
              <a:rPr lang="en-US" sz="1200" dirty="0">
                <a:solidFill>
                  <a:srgbClr val="002060"/>
                </a:solidFill>
              </a:rPr>
              <a:t># to avoid encoding error use </a:t>
            </a:r>
            <a:r>
              <a:rPr lang="en-US" sz="1200" dirty="0" err="1">
                <a:solidFill>
                  <a:srgbClr val="002060"/>
                </a:solidFill>
              </a:rPr>
              <a:t>unicode_escape</a:t>
            </a:r>
            <a:r>
              <a:rPr lang="en-US" sz="1200" dirty="0">
                <a:solidFill>
                  <a:srgbClr val="002060"/>
                </a:solidFill>
              </a:rPr>
              <a:t> parameter</a:t>
            </a:r>
          </a:p>
        </p:txBody>
      </p:sp>
    </p:spTree>
    <p:extLst>
      <p:ext uri="{BB962C8B-B14F-4D97-AF65-F5344CB8AC3E}">
        <p14:creationId xmlns:p14="http://schemas.microsoft.com/office/powerpoint/2010/main" val="5287930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Slide Background Fill">
            <a:extLst>
              <a:ext uri="{FF2B5EF4-FFF2-40B4-BE49-F238E27FC236}">
                <a16:creationId xmlns:a16="http://schemas.microsoft.com/office/drawing/2014/main" id="{44D65982-4F00-4330-8DAA-DE6A9E4D6D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9">
            <a:extLst>
              <a:ext uri="{FF2B5EF4-FFF2-40B4-BE49-F238E27FC236}">
                <a16:creationId xmlns:a16="http://schemas.microsoft.com/office/drawing/2014/main" id="{CF6A64B7-08F8-451E-AB41-DD048EBB1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136" y="0"/>
            <a:ext cx="9141711" cy="6858000"/>
            <a:chOff x="-2848" y="0"/>
            <a:chExt cx="12188949" cy="6858000"/>
          </a:xfrm>
        </p:grpSpPr>
        <p:sp>
          <p:nvSpPr>
            <p:cNvPr id="11" name="Color Cover">
              <a:extLst>
                <a:ext uri="{FF2B5EF4-FFF2-40B4-BE49-F238E27FC236}">
                  <a16:creationId xmlns:a16="http://schemas.microsoft.com/office/drawing/2014/main" id="{3F014940-3C31-41DA-9462-608F0FE2F7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5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Color Cover">
              <a:extLst>
                <a:ext uri="{FF2B5EF4-FFF2-40B4-BE49-F238E27FC236}">
                  <a16:creationId xmlns:a16="http://schemas.microsoft.com/office/drawing/2014/main" id="{64D15CF9-244C-462A-B208-009F99D2AB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6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1" name="Group 13">
            <a:extLst>
              <a:ext uri="{FF2B5EF4-FFF2-40B4-BE49-F238E27FC236}">
                <a16:creationId xmlns:a16="http://schemas.microsoft.com/office/drawing/2014/main" id="{2A4265DE-717D-44D8-8CC6-CDC0FB7E9C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8459" y="598259"/>
            <a:ext cx="8167081" cy="5680742"/>
            <a:chOff x="651279" y="598259"/>
            <a:chExt cx="10889442" cy="5680742"/>
          </a:xfrm>
        </p:grpSpPr>
        <p:sp>
          <p:nvSpPr>
            <p:cNvPr id="102" name="Color">
              <a:extLst>
                <a:ext uri="{FF2B5EF4-FFF2-40B4-BE49-F238E27FC236}">
                  <a16:creationId xmlns:a16="http://schemas.microsoft.com/office/drawing/2014/main" id="{07E6A074-4CF6-45A8-9C2F-4CB55B1AC6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3" name="Color">
              <a:extLst>
                <a:ext uri="{FF2B5EF4-FFF2-40B4-BE49-F238E27FC236}">
                  <a16:creationId xmlns:a16="http://schemas.microsoft.com/office/drawing/2014/main" id="{B8308CE3-E1EB-4E6A-AF73-FAA7DCDBA5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4" name="Group 17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3" y="0"/>
            <a:ext cx="9141717" cy="6858000"/>
            <a:chOff x="0" y="0"/>
            <a:chExt cx="12188952" cy="6858000"/>
          </a:xfrm>
        </p:grpSpPr>
        <p:sp>
          <p:nvSpPr>
            <p:cNvPr id="105" name="Freeform: Shape 18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6" name="Freeform: Shape 19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7" name="Freeform: Shape 20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8" name="Freeform: Shape 21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9" name="Freeform: Shape 22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0" name="Freeform: Shape 23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1" name="Freeform: Shape 24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876EB19-32DD-0F1D-8C16-AE064D976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761" y="401283"/>
            <a:ext cx="5597955" cy="599549"/>
          </a:xfrm>
        </p:spPr>
        <p:txBody>
          <a:bodyPr anchor="b">
            <a:normAutofit/>
          </a:bodyPr>
          <a:lstStyle/>
          <a:p>
            <a:r>
              <a:rPr lang="en-US" sz="2400" dirty="0">
                <a:solidFill>
                  <a:srgbClr val="002060"/>
                </a:solidFill>
                <a:latin typeface="Tw Cen MT" panose="020B0602020104020603" pitchFamily="34" charset="77"/>
              </a:rPr>
              <a:t> Data :  </a:t>
            </a:r>
            <a:r>
              <a:rPr lang="en-US" sz="2400" dirty="0" err="1">
                <a:solidFill>
                  <a:srgbClr val="002060"/>
                </a:solidFill>
                <a:latin typeface="Tw Cen MT" panose="020B0602020104020603" pitchFamily="34" charset="77"/>
              </a:rPr>
              <a:t>ipl_data.head</a:t>
            </a:r>
            <a:r>
              <a:rPr lang="en-US" sz="2400" dirty="0">
                <a:solidFill>
                  <a:srgbClr val="002060"/>
                </a:solidFill>
                <a:latin typeface="Tw Cen MT" panose="020B0602020104020603" pitchFamily="34" charset="77"/>
              </a:rPr>
              <a:t>()</a:t>
            </a:r>
          </a:p>
        </p:txBody>
      </p:sp>
      <p:pic>
        <p:nvPicPr>
          <p:cNvPr id="3" name="Content Placeholder 4">
            <a:extLst>
              <a:ext uri="{FF2B5EF4-FFF2-40B4-BE49-F238E27FC236}">
                <a16:creationId xmlns:a16="http://schemas.microsoft.com/office/drawing/2014/main" id="{492760AC-6CB0-E19C-F3AE-5D6F0D1C09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650" y="1172308"/>
            <a:ext cx="7554057" cy="5004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02955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Slide Background Fill">
            <a:extLst>
              <a:ext uri="{FF2B5EF4-FFF2-40B4-BE49-F238E27FC236}">
                <a16:creationId xmlns:a16="http://schemas.microsoft.com/office/drawing/2014/main" id="{44D65982-4F00-4330-8DAA-DE6A9E4D6D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9">
            <a:extLst>
              <a:ext uri="{FF2B5EF4-FFF2-40B4-BE49-F238E27FC236}">
                <a16:creationId xmlns:a16="http://schemas.microsoft.com/office/drawing/2014/main" id="{CF6A64B7-08F8-451E-AB41-DD048EBB1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136" y="0"/>
            <a:ext cx="9141711" cy="6858000"/>
            <a:chOff x="-2848" y="0"/>
            <a:chExt cx="12188949" cy="6858000"/>
          </a:xfrm>
        </p:grpSpPr>
        <p:sp>
          <p:nvSpPr>
            <p:cNvPr id="11" name="Color Cover">
              <a:extLst>
                <a:ext uri="{FF2B5EF4-FFF2-40B4-BE49-F238E27FC236}">
                  <a16:creationId xmlns:a16="http://schemas.microsoft.com/office/drawing/2014/main" id="{3F014940-3C31-41DA-9462-608F0FE2F7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5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Color Cover">
              <a:extLst>
                <a:ext uri="{FF2B5EF4-FFF2-40B4-BE49-F238E27FC236}">
                  <a16:creationId xmlns:a16="http://schemas.microsoft.com/office/drawing/2014/main" id="{64D15CF9-244C-462A-B208-009F99D2AB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6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1" name="Group 13">
            <a:extLst>
              <a:ext uri="{FF2B5EF4-FFF2-40B4-BE49-F238E27FC236}">
                <a16:creationId xmlns:a16="http://schemas.microsoft.com/office/drawing/2014/main" id="{2A4265DE-717D-44D8-8CC6-CDC0FB7E9C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8459" y="598259"/>
            <a:ext cx="8167081" cy="5680742"/>
            <a:chOff x="651279" y="598259"/>
            <a:chExt cx="10889442" cy="5680742"/>
          </a:xfrm>
        </p:grpSpPr>
        <p:sp>
          <p:nvSpPr>
            <p:cNvPr id="102" name="Color">
              <a:extLst>
                <a:ext uri="{FF2B5EF4-FFF2-40B4-BE49-F238E27FC236}">
                  <a16:creationId xmlns:a16="http://schemas.microsoft.com/office/drawing/2014/main" id="{07E6A074-4CF6-45A8-9C2F-4CB55B1AC6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3" name="Color">
              <a:extLst>
                <a:ext uri="{FF2B5EF4-FFF2-40B4-BE49-F238E27FC236}">
                  <a16:creationId xmlns:a16="http://schemas.microsoft.com/office/drawing/2014/main" id="{B8308CE3-E1EB-4E6A-AF73-FAA7DCDBA5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4" name="Group 17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3" y="0"/>
            <a:ext cx="9141717" cy="6858000"/>
            <a:chOff x="0" y="0"/>
            <a:chExt cx="12188952" cy="6858000"/>
          </a:xfrm>
        </p:grpSpPr>
        <p:sp>
          <p:nvSpPr>
            <p:cNvPr id="105" name="Freeform: Shape 18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6" name="Freeform: Shape 19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7" name="Freeform: Shape 20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8" name="Freeform: Shape 21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9" name="Freeform: Shape 22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0" name="Freeform: Shape 23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1" name="Freeform: Shape 24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876EB19-32DD-0F1D-8C16-AE064D976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322" y="680366"/>
            <a:ext cx="5562786" cy="599549"/>
          </a:xfrm>
        </p:spPr>
        <p:txBody>
          <a:bodyPr anchor="b"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Tw Cen MT" panose="020B0602020104020603" pitchFamily="34" charset="77"/>
              </a:rPr>
              <a:t>Identifying and Understanding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D2F211-27C5-9712-04A6-BFA5451CB4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309" y="1778750"/>
            <a:ext cx="7794238" cy="4236920"/>
          </a:xfrm>
        </p:spPr>
        <p:txBody>
          <a:bodyPr anchor="t">
            <a:norm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Venue -  Matches played on Stadium</a:t>
            </a:r>
          </a:p>
          <a:p>
            <a:r>
              <a:rPr lang="en-US" sz="16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Team1 -  First Team ,Team2 - opponent team </a:t>
            </a:r>
          </a:p>
          <a:p>
            <a:r>
              <a:rPr lang="en-US" sz="1600" dirty="0" err="1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first_ings_score</a:t>
            </a:r>
            <a:r>
              <a:rPr lang="en-US" sz="16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 - </a:t>
            </a:r>
            <a:r>
              <a:rPr lang="en-US" sz="1600" dirty="0" err="1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fisrt</a:t>
            </a:r>
            <a:r>
              <a:rPr lang="en-US" sz="16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 batting team score , </a:t>
            </a:r>
            <a:r>
              <a:rPr lang="en-US" sz="1600" dirty="0" err="1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first_ings_wkts</a:t>
            </a:r>
            <a:r>
              <a:rPr lang="en-US" sz="16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 - </a:t>
            </a:r>
            <a:r>
              <a:rPr lang="en-US" sz="1600" dirty="0" err="1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fisrt</a:t>
            </a:r>
            <a:r>
              <a:rPr lang="en-US" sz="16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 batting team loose wicket to score</a:t>
            </a:r>
          </a:p>
          <a:p>
            <a:r>
              <a:rPr lang="en-US" sz="1600" dirty="0" err="1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second_ings_score</a:t>
            </a:r>
            <a:r>
              <a:rPr lang="en-US" sz="16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 - 2nd batting team score , </a:t>
            </a:r>
            <a:r>
              <a:rPr lang="en-US" sz="1600" dirty="0" err="1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second_ings_wkts</a:t>
            </a:r>
            <a:r>
              <a:rPr lang="en-US" sz="16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 -2nd batting team lose wicket to score</a:t>
            </a:r>
          </a:p>
          <a:p>
            <a:r>
              <a:rPr lang="en-US" sz="1600" dirty="0" err="1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match_winner</a:t>
            </a:r>
            <a:r>
              <a:rPr lang="en-US" sz="16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 - Team win the match</a:t>
            </a:r>
          </a:p>
          <a:p>
            <a:r>
              <a:rPr lang="en-US" sz="1600" dirty="0" err="1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player_of_the_match</a:t>
            </a:r>
            <a:r>
              <a:rPr lang="en-US" sz="16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 - Best player of the match</a:t>
            </a:r>
          </a:p>
          <a:p>
            <a:r>
              <a:rPr lang="en-US" sz="1600" dirty="0" err="1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toss_winner</a:t>
            </a:r>
            <a:r>
              <a:rPr lang="en-US" sz="16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 – Team win the toss will decide, they want to bat or ball first.</a:t>
            </a:r>
          </a:p>
          <a:p>
            <a:r>
              <a:rPr lang="en-US" sz="1600" dirty="0" err="1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toss_decision</a:t>
            </a:r>
            <a:r>
              <a:rPr lang="en-US" sz="16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 – Toss winner decision</a:t>
            </a:r>
          </a:p>
          <a:p>
            <a:r>
              <a:rPr lang="en-US" sz="1600" dirty="0" err="1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top_scorer</a:t>
            </a:r>
            <a:r>
              <a:rPr lang="en-US" sz="16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 – which </a:t>
            </a:r>
            <a:r>
              <a:rPr lang="en-US" sz="1600" dirty="0" err="1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bastman</a:t>
            </a:r>
            <a:r>
              <a:rPr lang="en-US" sz="16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 score highest in the match , </a:t>
            </a:r>
            <a:r>
              <a:rPr lang="en-US" sz="1600" dirty="0" err="1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highscore</a:t>
            </a:r>
            <a:r>
              <a:rPr lang="en-US" sz="16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– highest score</a:t>
            </a:r>
          </a:p>
          <a:p>
            <a:r>
              <a:rPr lang="en-US" sz="1600" dirty="0" err="1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best_bowling</a:t>
            </a:r>
            <a:r>
              <a:rPr lang="en-US" sz="16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 – Best blower of the match, </a:t>
            </a:r>
            <a:r>
              <a:rPr lang="en-US" sz="1600" dirty="0" err="1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best_bowling_figure</a:t>
            </a:r>
            <a:r>
              <a:rPr lang="en-US" sz="16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 – Bowling figure</a:t>
            </a:r>
          </a:p>
        </p:txBody>
      </p:sp>
    </p:spTree>
    <p:extLst>
      <p:ext uri="{BB962C8B-B14F-4D97-AF65-F5344CB8AC3E}">
        <p14:creationId xmlns:p14="http://schemas.microsoft.com/office/powerpoint/2010/main" val="31093719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Slide Background Fill">
            <a:extLst>
              <a:ext uri="{FF2B5EF4-FFF2-40B4-BE49-F238E27FC236}">
                <a16:creationId xmlns:a16="http://schemas.microsoft.com/office/drawing/2014/main" id="{44D65982-4F00-4330-8DAA-DE6A9E4D6D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9">
            <a:extLst>
              <a:ext uri="{FF2B5EF4-FFF2-40B4-BE49-F238E27FC236}">
                <a16:creationId xmlns:a16="http://schemas.microsoft.com/office/drawing/2014/main" id="{CF6A64B7-08F8-451E-AB41-DD048EBB1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136" y="0"/>
            <a:ext cx="9141711" cy="6858000"/>
            <a:chOff x="-2848" y="0"/>
            <a:chExt cx="12188949" cy="6858000"/>
          </a:xfrm>
        </p:grpSpPr>
        <p:sp>
          <p:nvSpPr>
            <p:cNvPr id="11" name="Color Cover">
              <a:extLst>
                <a:ext uri="{FF2B5EF4-FFF2-40B4-BE49-F238E27FC236}">
                  <a16:creationId xmlns:a16="http://schemas.microsoft.com/office/drawing/2014/main" id="{3F014940-3C31-41DA-9462-608F0FE2F7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5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Color Cover">
              <a:extLst>
                <a:ext uri="{FF2B5EF4-FFF2-40B4-BE49-F238E27FC236}">
                  <a16:creationId xmlns:a16="http://schemas.microsoft.com/office/drawing/2014/main" id="{64D15CF9-244C-462A-B208-009F99D2AB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6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1" name="Group 13">
            <a:extLst>
              <a:ext uri="{FF2B5EF4-FFF2-40B4-BE49-F238E27FC236}">
                <a16:creationId xmlns:a16="http://schemas.microsoft.com/office/drawing/2014/main" id="{2A4265DE-717D-44D8-8CC6-CDC0FB7E9C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8459" y="598259"/>
            <a:ext cx="8167081" cy="5680742"/>
            <a:chOff x="651279" y="598259"/>
            <a:chExt cx="10889442" cy="5680742"/>
          </a:xfrm>
        </p:grpSpPr>
        <p:sp>
          <p:nvSpPr>
            <p:cNvPr id="102" name="Color">
              <a:extLst>
                <a:ext uri="{FF2B5EF4-FFF2-40B4-BE49-F238E27FC236}">
                  <a16:creationId xmlns:a16="http://schemas.microsoft.com/office/drawing/2014/main" id="{07E6A074-4CF6-45A8-9C2F-4CB55B1AC6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3" name="Color">
              <a:extLst>
                <a:ext uri="{FF2B5EF4-FFF2-40B4-BE49-F238E27FC236}">
                  <a16:creationId xmlns:a16="http://schemas.microsoft.com/office/drawing/2014/main" id="{B8308CE3-E1EB-4E6A-AF73-FAA7DCDBA5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4" name="Group 17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3" y="0"/>
            <a:ext cx="9141717" cy="6858000"/>
            <a:chOff x="0" y="0"/>
            <a:chExt cx="12188952" cy="6858000"/>
          </a:xfrm>
        </p:grpSpPr>
        <p:sp>
          <p:nvSpPr>
            <p:cNvPr id="105" name="Freeform: Shape 18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6" name="Freeform: Shape 19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7" name="Freeform: Shape 20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8" name="Freeform: Shape 21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9" name="Freeform: Shape 22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0" name="Freeform: Shape 23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1" name="Freeform: Shape 24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876EB19-32DD-0F1D-8C16-AE064D976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459" y="598259"/>
            <a:ext cx="5562786" cy="599549"/>
          </a:xfrm>
        </p:spPr>
        <p:txBody>
          <a:bodyPr anchor="b"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Tw Cen MT" panose="020B0602020104020603" pitchFamily="34" charset="77"/>
              </a:rPr>
              <a:t>Cleaning the Dataset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F6A9BC5-277B-DAF0-7831-7C07A2499F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63621" y="1996416"/>
            <a:ext cx="3755024" cy="425530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C266BDD-9AC2-C67A-7452-BB3E1AD9CF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599" y="1996417"/>
            <a:ext cx="4005808" cy="428766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F824D7A-7363-D81A-A6D8-F3C33B6A5556}"/>
              </a:ext>
            </a:extLst>
          </p:cNvPr>
          <p:cNvSpPr txBox="1"/>
          <p:nvPr/>
        </p:nvSpPr>
        <p:spPr>
          <a:xfrm>
            <a:off x="553420" y="1197808"/>
            <a:ext cx="7366709" cy="8597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defTabSz="685800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There is no null value column , so no need to drop or transform any row</a:t>
            </a:r>
          </a:p>
          <a:p>
            <a:pPr marL="171450" indent="-171450" defTabSz="685800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All column holds some information , no unrelated column , so no need to drop any column.</a:t>
            </a:r>
          </a:p>
        </p:txBody>
      </p:sp>
    </p:spTree>
    <p:extLst>
      <p:ext uri="{BB962C8B-B14F-4D97-AF65-F5344CB8AC3E}">
        <p14:creationId xmlns:p14="http://schemas.microsoft.com/office/powerpoint/2010/main" val="34901500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Slide Background Fill">
            <a:extLst>
              <a:ext uri="{FF2B5EF4-FFF2-40B4-BE49-F238E27FC236}">
                <a16:creationId xmlns:a16="http://schemas.microsoft.com/office/drawing/2014/main" id="{44D65982-4F00-4330-8DAA-DE6A9E4D6D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9">
            <a:extLst>
              <a:ext uri="{FF2B5EF4-FFF2-40B4-BE49-F238E27FC236}">
                <a16:creationId xmlns:a16="http://schemas.microsoft.com/office/drawing/2014/main" id="{CF6A64B7-08F8-451E-AB41-DD048EBB1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136" y="0"/>
            <a:ext cx="9141711" cy="6858000"/>
            <a:chOff x="-2848" y="0"/>
            <a:chExt cx="12188949" cy="6858000"/>
          </a:xfrm>
        </p:grpSpPr>
        <p:sp>
          <p:nvSpPr>
            <p:cNvPr id="11" name="Color Cover">
              <a:extLst>
                <a:ext uri="{FF2B5EF4-FFF2-40B4-BE49-F238E27FC236}">
                  <a16:creationId xmlns:a16="http://schemas.microsoft.com/office/drawing/2014/main" id="{3F014940-3C31-41DA-9462-608F0FE2F7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5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Color Cover">
              <a:extLst>
                <a:ext uri="{FF2B5EF4-FFF2-40B4-BE49-F238E27FC236}">
                  <a16:creationId xmlns:a16="http://schemas.microsoft.com/office/drawing/2014/main" id="{64D15CF9-244C-462A-B208-009F99D2AB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6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1" name="Group 13">
            <a:extLst>
              <a:ext uri="{FF2B5EF4-FFF2-40B4-BE49-F238E27FC236}">
                <a16:creationId xmlns:a16="http://schemas.microsoft.com/office/drawing/2014/main" id="{2A4265DE-717D-44D8-8CC6-CDC0FB7E9C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8459" y="598259"/>
            <a:ext cx="8167081" cy="5680742"/>
            <a:chOff x="651279" y="598259"/>
            <a:chExt cx="10889442" cy="5680742"/>
          </a:xfrm>
        </p:grpSpPr>
        <p:sp>
          <p:nvSpPr>
            <p:cNvPr id="102" name="Color">
              <a:extLst>
                <a:ext uri="{FF2B5EF4-FFF2-40B4-BE49-F238E27FC236}">
                  <a16:creationId xmlns:a16="http://schemas.microsoft.com/office/drawing/2014/main" id="{07E6A074-4CF6-45A8-9C2F-4CB55B1AC6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3" name="Color">
              <a:extLst>
                <a:ext uri="{FF2B5EF4-FFF2-40B4-BE49-F238E27FC236}">
                  <a16:creationId xmlns:a16="http://schemas.microsoft.com/office/drawing/2014/main" id="{B8308CE3-E1EB-4E6A-AF73-FAA7DCDBA5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4" name="Group 17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3" y="0"/>
            <a:ext cx="9141717" cy="6858000"/>
            <a:chOff x="0" y="0"/>
            <a:chExt cx="12188952" cy="6858000"/>
          </a:xfrm>
        </p:grpSpPr>
        <p:sp>
          <p:nvSpPr>
            <p:cNvPr id="105" name="Freeform: Shape 18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6" name="Freeform: Shape 19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7" name="Freeform: Shape 20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8" name="Freeform: Shape 21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9" name="Freeform: Shape 22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0" name="Freeform: Shape 23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1" name="Freeform: Shape 24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876EB19-32DD-0F1D-8C16-AE064D976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459" y="598259"/>
            <a:ext cx="5562786" cy="599549"/>
          </a:xfrm>
        </p:spPr>
        <p:txBody>
          <a:bodyPr anchor="b">
            <a:normAutofit/>
          </a:bodyPr>
          <a:lstStyle/>
          <a:p>
            <a:r>
              <a:rPr lang="en-US" sz="2200" dirty="0">
                <a:solidFill>
                  <a:schemeClr val="bg1"/>
                </a:solidFill>
                <a:latin typeface="Tw Cen MT" panose="020B0602020104020603" pitchFamily="34" charset="77"/>
              </a:rPr>
              <a:t>Plot histogram for important variables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824D7A-7363-D81A-A6D8-F3C33B6A5556}"/>
              </a:ext>
            </a:extLst>
          </p:cNvPr>
          <p:cNvSpPr txBox="1"/>
          <p:nvPr/>
        </p:nvSpPr>
        <p:spPr>
          <a:xfrm>
            <a:off x="592813" y="1162368"/>
            <a:ext cx="7366709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>
              <a:lnSpc>
                <a:spcPct val="90000"/>
              </a:lnSpc>
              <a:spcBef>
                <a:spcPts val="750"/>
              </a:spcBef>
            </a:pPr>
            <a:r>
              <a:rPr lang="en-US" sz="16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a. Venue: 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C28C8090-D81A-78CE-56CB-B871F5EEF9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5369" y="1615309"/>
            <a:ext cx="7886700" cy="329852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9158B2D-E337-0629-A01C-229FB043EA31}"/>
              </a:ext>
            </a:extLst>
          </p:cNvPr>
          <p:cNvSpPr txBox="1"/>
          <p:nvPr/>
        </p:nvSpPr>
        <p:spPr>
          <a:xfrm>
            <a:off x="2145323" y="5486400"/>
            <a:ext cx="5673969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>
              <a:lnSpc>
                <a:spcPct val="90000"/>
              </a:lnSpc>
              <a:spcBef>
                <a:spcPts val="750"/>
              </a:spcBef>
            </a:pPr>
            <a:r>
              <a:rPr lang="en-US" sz="16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The above histogram plot shows more matches were conducted on </a:t>
            </a:r>
            <a:r>
              <a:rPr lang="en-US" sz="1600" dirty="0" err="1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wankhede</a:t>
            </a:r>
            <a:r>
              <a:rPr lang="en-US" sz="16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 Mumbai.</a:t>
            </a:r>
          </a:p>
        </p:txBody>
      </p:sp>
    </p:spTree>
    <p:extLst>
      <p:ext uri="{BB962C8B-B14F-4D97-AF65-F5344CB8AC3E}">
        <p14:creationId xmlns:p14="http://schemas.microsoft.com/office/powerpoint/2010/main" val="42582003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Slide Background Fill">
            <a:extLst>
              <a:ext uri="{FF2B5EF4-FFF2-40B4-BE49-F238E27FC236}">
                <a16:creationId xmlns:a16="http://schemas.microsoft.com/office/drawing/2014/main" id="{44D65982-4F00-4330-8DAA-DE6A9E4D6D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9">
            <a:extLst>
              <a:ext uri="{FF2B5EF4-FFF2-40B4-BE49-F238E27FC236}">
                <a16:creationId xmlns:a16="http://schemas.microsoft.com/office/drawing/2014/main" id="{CF6A64B7-08F8-451E-AB41-DD048EBB1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136" y="0"/>
            <a:ext cx="9141711" cy="6858000"/>
            <a:chOff x="-2848" y="0"/>
            <a:chExt cx="12188949" cy="6858000"/>
          </a:xfrm>
        </p:grpSpPr>
        <p:sp>
          <p:nvSpPr>
            <p:cNvPr id="11" name="Color Cover">
              <a:extLst>
                <a:ext uri="{FF2B5EF4-FFF2-40B4-BE49-F238E27FC236}">
                  <a16:creationId xmlns:a16="http://schemas.microsoft.com/office/drawing/2014/main" id="{3F014940-3C31-41DA-9462-608F0FE2F7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5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Color Cover">
              <a:extLst>
                <a:ext uri="{FF2B5EF4-FFF2-40B4-BE49-F238E27FC236}">
                  <a16:creationId xmlns:a16="http://schemas.microsoft.com/office/drawing/2014/main" id="{64D15CF9-244C-462A-B208-009F99D2AB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6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1" name="Group 13">
            <a:extLst>
              <a:ext uri="{FF2B5EF4-FFF2-40B4-BE49-F238E27FC236}">
                <a16:creationId xmlns:a16="http://schemas.microsoft.com/office/drawing/2014/main" id="{2A4265DE-717D-44D8-8CC6-CDC0FB7E9C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8459" y="598259"/>
            <a:ext cx="8167081" cy="5680742"/>
            <a:chOff x="651279" y="598259"/>
            <a:chExt cx="10889442" cy="5680742"/>
          </a:xfrm>
        </p:grpSpPr>
        <p:sp>
          <p:nvSpPr>
            <p:cNvPr id="102" name="Color">
              <a:extLst>
                <a:ext uri="{FF2B5EF4-FFF2-40B4-BE49-F238E27FC236}">
                  <a16:creationId xmlns:a16="http://schemas.microsoft.com/office/drawing/2014/main" id="{07E6A074-4CF6-45A8-9C2F-4CB55B1AC6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3" name="Color">
              <a:extLst>
                <a:ext uri="{FF2B5EF4-FFF2-40B4-BE49-F238E27FC236}">
                  <a16:creationId xmlns:a16="http://schemas.microsoft.com/office/drawing/2014/main" id="{B8308CE3-E1EB-4E6A-AF73-FAA7DCDBA5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4" name="Group 17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3" y="0"/>
            <a:ext cx="9141717" cy="6858000"/>
            <a:chOff x="0" y="0"/>
            <a:chExt cx="12188952" cy="6858000"/>
          </a:xfrm>
        </p:grpSpPr>
        <p:sp>
          <p:nvSpPr>
            <p:cNvPr id="105" name="Freeform: Shape 18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6" name="Freeform: Shape 19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7" name="Freeform: Shape 20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8" name="Freeform: Shape 21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9" name="Freeform: Shape 22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0" name="Freeform: Shape 23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1" name="Freeform: Shape 24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876EB19-32DD-0F1D-8C16-AE064D976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459" y="598259"/>
            <a:ext cx="5562786" cy="599549"/>
          </a:xfrm>
        </p:spPr>
        <p:txBody>
          <a:bodyPr anchor="b">
            <a:normAutofit/>
          </a:bodyPr>
          <a:lstStyle/>
          <a:p>
            <a:r>
              <a:rPr lang="en-US" sz="2200" dirty="0">
                <a:solidFill>
                  <a:schemeClr val="bg1"/>
                </a:solidFill>
                <a:latin typeface="Tw Cen MT" panose="020B0602020104020603" pitchFamily="34" charset="77"/>
              </a:rPr>
              <a:t>Plot histogram for important variables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824D7A-7363-D81A-A6D8-F3C33B6A5556}"/>
              </a:ext>
            </a:extLst>
          </p:cNvPr>
          <p:cNvSpPr txBox="1"/>
          <p:nvPr/>
        </p:nvSpPr>
        <p:spPr>
          <a:xfrm>
            <a:off x="592813" y="1162368"/>
            <a:ext cx="7366709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>
              <a:lnSpc>
                <a:spcPct val="90000"/>
              </a:lnSpc>
              <a:spcBef>
                <a:spcPts val="750"/>
              </a:spcBef>
            </a:pPr>
            <a:r>
              <a:rPr lang="en-US" sz="16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b. </a:t>
            </a:r>
            <a:r>
              <a:rPr lang="en-US" sz="1600" b="1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Toss winner</a:t>
            </a:r>
            <a:r>
              <a:rPr lang="en-US" sz="16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: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9158B2D-E337-0629-A01C-229FB043EA31}"/>
              </a:ext>
            </a:extLst>
          </p:cNvPr>
          <p:cNvSpPr txBox="1"/>
          <p:nvPr/>
        </p:nvSpPr>
        <p:spPr>
          <a:xfrm>
            <a:off x="2086680" y="5324464"/>
            <a:ext cx="5673969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>
              <a:lnSpc>
                <a:spcPct val="90000"/>
              </a:lnSpc>
              <a:spcBef>
                <a:spcPts val="750"/>
              </a:spcBef>
            </a:pPr>
            <a:r>
              <a:rPr lang="en-US" sz="16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The above plot shows that more tosses were won by Gujarat and Hyderabad</a:t>
            </a:r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3140B987-FAFE-8399-9031-2991D1DC13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5369" y="1778750"/>
            <a:ext cx="7886700" cy="3126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6246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Slide Background Fill">
            <a:extLst>
              <a:ext uri="{FF2B5EF4-FFF2-40B4-BE49-F238E27FC236}">
                <a16:creationId xmlns:a16="http://schemas.microsoft.com/office/drawing/2014/main" id="{44D65982-4F00-4330-8DAA-DE6A9E4D6D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9">
            <a:extLst>
              <a:ext uri="{FF2B5EF4-FFF2-40B4-BE49-F238E27FC236}">
                <a16:creationId xmlns:a16="http://schemas.microsoft.com/office/drawing/2014/main" id="{CF6A64B7-08F8-451E-AB41-DD048EBB1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136" y="0"/>
            <a:ext cx="9141711" cy="6858000"/>
            <a:chOff x="-2848" y="0"/>
            <a:chExt cx="12188949" cy="6858000"/>
          </a:xfrm>
        </p:grpSpPr>
        <p:sp>
          <p:nvSpPr>
            <p:cNvPr id="11" name="Color Cover">
              <a:extLst>
                <a:ext uri="{FF2B5EF4-FFF2-40B4-BE49-F238E27FC236}">
                  <a16:creationId xmlns:a16="http://schemas.microsoft.com/office/drawing/2014/main" id="{3F014940-3C31-41DA-9462-608F0FE2F7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5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Color Cover">
              <a:extLst>
                <a:ext uri="{FF2B5EF4-FFF2-40B4-BE49-F238E27FC236}">
                  <a16:creationId xmlns:a16="http://schemas.microsoft.com/office/drawing/2014/main" id="{64D15CF9-244C-462A-B208-009F99D2AB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6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1" name="Group 13">
            <a:extLst>
              <a:ext uri="{FF2B5EF4-FFF2-40B4-BE49-F238E27FC236}">
                <a16:creationId xmlns:a16="http://schemas.microsoft.com/office/drawing/2014/main" id="{2A4265DE-717D-44D8-8CC6-CDC0FB7E9C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8459" y="598259"/>
            <a:ext cx="8167081" cy="5680742"/>
            <a:chOff x="651279" y="598259"/>
            <a:chExt cx="10889442" cy="5680742"/>
          </a:xfrm>
        </p:grpSpPr>
        <p:sp>
          <p:nvSpPr>
            <p:cNvPr id="102" name="Color">
              <a:extLst>
                <a:ext uri="{FF2B5EF4-FFF2-40B4-BE49-F238E27FC236}">
                  <a16:creationId xmlns:a16="http://schemas.microsoft.com/office/drawing/2014/main" id="{07E6A074-4CF6-45A8-9C2F-4CB55B1AC6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3" name="Color">
              <a:extLst>
                <a:ext uri="{FF2B5EF4-FFF2-40B4-BE49-F238E27FC236}">
                  <a16:creationId xmlns:a16="http://schemas.microsoft.com/office/drawing/2014/main" id="{B8308CE3-E1EB-4E6A-AF73-FAA7DCDBA5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4" name="Group 17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3" y="0"/>
            <a:ext cx="9141717" cy="6858000"/>
            <a:chOff x="0" y="0"/>
            <a:chExt cx="12188952" cy="6858000"/>
          </a:xfrm>
        </p:grpSpPr>
        <p:sp>
          <p:nvSpPr>
            <p:cNvPr id="105" name="Freeform: Shape 18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6" name="Freeform: Shape 19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7" name="Freeform: Shape 20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8" name="Freeform: Shape 21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9" name="Freeform: Shape 22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0" name="Freeform: Shape 23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1" name="Freeform: Shape 24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876EB19-32DD-0F1D-8C16-AE064D976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459" y="598259"/>
            <a:ext cx="5562786" cy="599549"/>
          </a:xfrm>
        </p:spPr>
        <p:txBody>
          <a:bodyPr anchor="b">
            <a:normAutofit/>
          </a:bodyPr>
          <a:lstStyle/>
          <a:p>
            <a:r>
              <a:rPr lang="en-US" sz="2200" dirty="0">
                <a:solidFill>
                  <a:schemeClr val="bg1"/>
                </a:solidFill>
                <a:latin typeface="Tw Cen MT" panose="020B0602020104020603" pitchFamily="34" charset="77"/>
              </a:rPr>
              <a:t>Plot histogram for important variables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824D7A-7363-D81A-A6D8-F3C33B6A5556}"/>
              </a:ext>
            </a:extLst>
          </p:cNvPr>
          <p:cNvSpPr txBox="1"/>
          <p:nvPr/>
        </p:nvSpPr>
        <p:spPr>
          <a:xfrm>
            <a:off x="592813" y="1162368"/>
            <a:ext cx="7366709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>
              <a:lnSpc>
                <a:spcPct val="90000"/>
              </a:lnSpc>
              <a:spcBef>
                <a:spcPts val="750"/>
              </a:spcBef>
            </a:pPr>
            <a:r>
              <a:rPr lang="en-US" sz="16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c. </a:t>
            </a:r>
            <a:r>
              <a:rPr lang="en-US" sz="1600" b="1" dirty="0" err="1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first_ings_score</a:t>
            </a:r>
            <a:r>
              <a:rPr lang="en-US" sz="1600" b="1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 </a:t>
            </a:r>
            <a:r>
              <a:rPr lang="en-US" sz="16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: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9158B2D-E337-0629-A01C-229FB043EA31}"/>
              </a:ext>
            </a:extLst>
          </p:cNvPr>
          <p:cNvSpPr txBox="1"/>
          <p:nvPr/>
        </p:nvSpPr>
        <p:spPr>
          <a:xfrm>
            <a:off x="2086680" y="5324464"/>
            <a:ext cx="5673969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>
              <a:lnSpc>
                <a:spcPct val="90000"/>
              </a:lnSpc>
              <a:spcBef>
                <a:spcPts val="750"/>
              </a:spcBef>
            </a:pPr>
            <a:r>
              <a:rPr lang="en-US" sz="1600" dirty="0"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Above histogram shows that first innings score mostly between 110 to 220 , below 100 we can consider as outlier.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5AD1071-6CF1-3D25-FE70-56F94903E6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5369" y="1592994"/>
            <a:ext cx="7886700" cy="3452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0733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366</TotalTime>
  <Words>1459</Words>
  <Application>Microsoft Macintosh PowerPoint</Application>
  <PresentationFormat>On-screen Show (4:3)</PresentationFormat>
  <Paragraphs>116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Calibri</vt:lpstr>
      <vt:lpstr>Calibri Light</vt:lpstr>
      <vt:lpstr>Tw Cen MT</vt:lpstr>
      <vt:lpstr>Office Theme</vt:lpstr>
      <vt:lpstr>IPL 2022 EDA Analysis</vt:lpstr>
      <vt:lpstr>IPL(Indian Premier League) Overview </vt:lpstr>
      <vt:lpstr>Data Collection </vt:lpstr>
      <vt:lpstr> Data :  ipl_data.head()</vt:lpstr>
      <vt:lpstr>Identifying and Understanding Variables</vt:lpstr>
      <vt:lpstr>Cleaning the Dataset</vt:lpstr>
      <vt:lpstr>Plot histogram for important variables</vt:lpstr>
      <vt:lpstr>Plot histogram for important variables</vt:lpstr>
      <vt:lpstr>Plot histogram for important variables</vt:lpstr>
      <vt:lpstr>Plot histogram for important variables</vt:lpstr>
      <vt:lpstr>Plot histogram for important variables</vt:lpstr>
      <vt:lpstr>Descriptive characteristics of important variables</vt:lpstr>
      <vt:lpstr>Additional analytical distribution analysis</vt:lpstr>
      <vt:lpstr>Additional analytical distribution analysis</vt:lpstr>
      <vt:lpstr>Additional analytical distribution analysis</vt:lpstr>
      <vt:lpstr>Determine PMF( Probability Mass function)</vt:lpstr>
      <vt:lpstr>Determine PDF &amp; CDF</vt:lpstr>
      <vt:lpstr>Correlation Analysis</vt:lpstr>
      <vt:lpstr>Correlation Analysis</vt:lpstr>
      <vt:lpstr>Hypothesis Testing</vt:lpstr>
      <vt:lpstr>Regression Analysis</vt:lpstr>
      <vt:lpstr>Summary</vt:lpstr>
      <vt:lpstr>Summary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and It’s benefits to business</dc:title>
  <dc:creator>Rajib Ratan Samanta</dc:creator>
  <cp:lastModifiedBy>Rajib Ratan Samanta</cp:lastModifiedBy>
  <cp:revision>80</cp:revision>
  <dcterms:created xsi:type="dcterms:W3CDTF">2022-06-11T04:57:36Z</dcterms:created>
  <dcterms:modified xsi:type="dcterms:W3CDTF">2023-06-04T03:52:36Z</dcterms:modified>
</cp:coreProperties>
</file>

<file path=docProps/thumbnail.jpeg>
</file>